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73" r:id="rId4"/>
    <p:sldId id="344" r:id="rId5"/>
    <p:sldId id="367" r:id="rId6"/>
    <p:sldId id="368" r:id="rId7"/>
    <p:sldId id="369" r:id="rId8"/>
    <p:sldId id="260" r:id="rId9"/>
    <p:sldId id="264" r:id="rId10"/>
    <p:sldId id="348" r:id="rId11"/>
    <p:sldId id="316" r:id="rId12"/>
    <p:sldId id="349" r:id="rId13"/>
    <p:sldId id="318" r:id="rId14"/>
    <p:sldId id="320" r:id="rId15"/>
    <p:sldId id="350" r:id="rId16"/>
    <p:sldId id="351" r:id="rId17"/>
    <p:sldId id="324" r:id="rId18"/>
    <p:sldId id="326" r:id="rId19"/>
    <p:sldId id="353" r:id="rId20"/>
    <p:sldId id="305" r:id="rId21"/>
    <p:sldId id="327" r:id="rId22"/>
    <p:sldId id="328" r:id="rId23"/>
    <p:sldId id="274" r:id="rId24"/>
    <p:sldId id="342" r:id="rId25"/>
    <p:sldId id="276" r:id="rId26"/>
    <p:sldId id="355" r:id="rId27"/>
    <p:sldId id="354" r:id="rId28"/>
    <p:sldId id="278" r:id="rId29"/>
    <p:sldId id="357" r:id="rId30"/>
    <p:sldId id="307" r:id="rId31"/>
    <p:sldId id="279" r:id="rId32"/>
    <p:sldId id="359" r:id="rId33"/>
    <p:sldId id="280" r:id="rId34"/>
    <p:sldId id="361" r:id="rId35"/>
    <p:sldId id="333" r:id="rId36"/>
    <p:sldId id="360" r:id="rId37"/>
    <p:sldId id="362" r:id="rId38"/>
    <p:sldId id="363" r:id="rId39"/>
    <p:sldId id="261" r:id="rId40"/>
    <p:sldId id="284" r:id="rId41"/>
    <p:sldId id="285" r:id="rId42"/>
    <p:sldId id="336" r:id="rId43"/>
    <p:sldId id="289" r:id="rId44"/>
    <p:sldId id="290" r:id="rId45"/>
    <p:sldId id="337" r:id="rId46"/>
    <p:sldId id="370" r:id="rId47"/>
    <p:sldId id="291" r:id="rId48"/>
    <p:sldId id="293" r:id="rId49"/>
    <p:sldId id="338" r:id="rId50"/>
    <p:sldId id="364" r:id="rId51"/>
    <p:sldId id="365" r:id="rId52"/>
    <p:sldId id="366" r:id="rId53"/>
    <p:sldId id="295" r:id="rId54"/>
    <p:sldId id="299" r:id="rId55"/>
    <p:sldId id="262" r:id="rId56"/>
    <p:sldId id="300" r:id="rId57"/>
    <p:sldId id="301" r:id="rId58"/>
    <p:sldId id="302" r:id="rId59"/>
    <p:sldId id="263" r:id="rId60"/>
    <p:sldId id="310" r:id="rId61"/>
  </p:sldIdLst>
  <p:sldSz cx="9144000" cy="6858000" type="screen4x3"/>
  <p:notesSz cx="9939338" cy="143684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333399"/>
    <a:srgbClr val="000066"/>
    <a:srgbClr val="FF99CC"/>
    <a:srgbClr val="FFCCCC"/>
    <a:srgbClr val="6600CC"/>
    <a:srgbClr val="993300"/>
    <a:srgbClr val="A45200"/>
    <a:srgbClr val="CC9900"/>
    <a:srgbClr val="E26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429" autoAdjust="0"/>
    <p:restoredTop sz="91912" autoAdjust="0"/>
  </p:normalViewPr>
  <p:slideViewPr>
    <p:cSldViewPr>
      <p:cViewPr>
        <p:scale>
          <a:sx n="100" d="100"/>
          <a:sy n="100" d="100"/>
        </p:scale>
        <p:origin x="-34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719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719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326A-6BBF-4D75-A937-3C09CB64B4D6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647738"/>
            <a:ext cx="4306888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13647738"/>
            <a:ext cx="430847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F210F-84DE-417A-B858-A7C2B813C6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6" cy="718423"/>
          </a:xfrm>
          <a:prstGeom prst="rect">
            <a:avLst/>
          </a:prstGeom>
        </p:spPr>
        <p:txBody>
          <a:bodyPr vert="horz" lIns="138897" tIns="69449" rIns="138897" bIns="69449" rtlCol="0"/>
          <a:lstStyle>
            <a:lvl1pPr algn="l">
              <a:defRPr sz="18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992" y="0"/>
            <a:ext cx="4307046" cy="718423"/>
          </a:xfrm>
          <a:prstGeom prst="rect">
            <a:avLst/>
          </a:prstGeom>
        </p:spPr>
        <p:txBody>
          <a:bodyPr vert="horz" lIns="138897" tIns="69449" rIns="138897" bIns="69449" rtlCol="0"/>
          <a:lstStyle>
            <a:lvl1pPr algn="r">
              <a:defRPr sz="1800"/>
            </a:lvl1pPr>
          </a:lstStyle>
          <a:p>
            <a:fld id="{CEF1237E-0C0B-4453-9179-B0FABB0A0A42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9538" y="1077913"/>
            <a:ext cx="7181850" cy="5387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897" tIns="69449" rIns="138897" bIns="6944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934" y="6825020"/>
            <a:ext cx="7951470" cy="6465808"/>
          </a:xfrm>
          <a:prstGeom prst="rect">
            <a:avLst/>
          </a:prstGeom>
        </p:spPr>
        <p:txBody>
          <a:bodyPr vert="horz" lIns="138897" tIns="69449" rIns="138897" bIns="6944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647546"/>
            <a:ext cx="4307046" cy="718423"/>
          </a:xfrm>
          <a:prstGeom prst="rect">
            <a:avLst/>
          </a:prstGeom>
        </p:spPr>
        <p:txBody>
          <a:bodyPr vert="horz" lIns="138897" tIns="69449" rIns="138897" bIns="69449" rtlCol="0" anchor="b"/>
          <a:lstStyle>
            <a:lvl1pPr algn="l">
              <a:defRPr sz="18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992" y="13647546"/>
            <a:ext cx="4307046" cy="718423"/>
          </a:xfrm>
          <a:prstGeom prst="rect">
            <a:avLst/>
          </a:prstGeom>
        </p:spPr>
        <p:txBody>
          <a:bodyPr vert="horz" lIns="138897" tIns="69449" rIns="138897" bIns="69449" rtlCol="0" anchor="b"/>
          <a:lstStyle>
            <a:lvl1pPr algn="r">
              <a:defRPr sz="1800"/>
            </a:lvl1pPr>
          </a:lstStyle>
          <a:p>
            <a:fld id="{6DC9D990-F7C4-498D-9D6D-C91A99BB43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D990-F7C4-498D-9D6D-C91A99BB43C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D990-F7C4-498D-9D6D-C91A99BB43C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2015-9-28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slide" Target="slide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8.xml"/><Relationship Id="rId7" Type="http://schemas.openxmlformats.org/officeDocument/2006/relationships/slide" Target="slide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slide" Target="slide55.xml"/><Relationship Id="rId4" Type="http://schemas.openxmlformats.org/officeDocument/2006/relationships/slide" Target="slide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&#31532;&#20116;&#21333;&#20803;&#35270;&#39057;.fl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31.xml"/><Relationship Id="rId4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2U5_页面_01_图像_0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63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5720" y="4500570"/>
            <a:ext cx="2786082" cy="121444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+mj-lt"/>
                <a:ea typeface="微软雅黑" panose="020B0503020204020204" pitchFamily="34" charset="-122"/>
              </a:rPr>
              <a:t>UNIT </a:t>
            </a:r>
            <a:r>
              <a:rPr lang="en-US" altLang="zh-CN" sz="8000" b="1" dirty="0" smtClean="0">
                <a:latin typeface="+mj-lt"/>
                <a:ea typeface="微软雅黑" panose="020B0503020204020204" pitchFamily="34" charset="-122"/>
              </a:rPr>
              <a:t>5</a:t>
            </a:r>
            <a:endParaRPr lang="zh-CN" altLang="en-US" sz="4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2386010" y="5572116"/>
            <a:ext cx="6757990" cy="128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Urban</a:t>
            </a:r>
            <a:r>
              <a:rPr kumimoji="0" lang="en-US" altLang="zh-CN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pulse</a:t>
            </a:r>
            <a:endParaRPr kumimoji="0" lang="en-US" altLang="zh-CN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2 and match the statements.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8" name="图片 67" descr="B2U5_页面_04_图像_0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2500306"/>
            <a:ext cx="1785950" cy="10715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2976" y="2395546"/>
            <a:ext cx="299970" cy="39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en-US" altLang="zh-CN" sz="2400" b="1" dirty="0" smtClean="0"/>
              <a:t> </a:t>
            </a:r>
            <a:endParaRPr lang="zh-CN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43042" y="3071810"/>
            <a:ext cx="29442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76883" y="2395546"/>
            <a:ext cx="2181133" cy="1247768"/>
            <a:chOff x="4676883" y="2395546"/>
            <a:chExt cx="2181133" cy="1247768"/>
          </a:xfrm>
        </p:grpSpPr>
        <p:pic>
          <p:nvPicPr>
            <p:cNvPr id="75" name="图片 74" descr="B2U5_页面_08_图像_000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28" y="2500306"/>
              <a:ext cx="1857388" cy="1143008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4676883" y="2395546"/>
              <a:ext cx="305471" cy="36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/>
                <a:t>2</a:t>
              </a:r>
              <a:r>
                <a:rPr lang="en-US" altLang="zh-CN" sz="2400" b="1" dirty="0" smtClean="0"/>
                <a:t> </a:t>
              </a:r>
              <a:endParaRPr lang="zh-CN" altLang="en-US" sz="24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072066" y="3071810"/>
            <a:ext cx="35719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F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42976" y="3714750"/>
            <a:ext cx="2214578" cy="1071572"/>
            <a:chOff x="1142976" y="3714750"/>
            <a:chExt cx="2214578" cy="1071572"/>
          </a:xfrm>
        </p:grpSpPr>
        <p:pic>
          <p:nvPicPr>
            <p:cNvPr id="71" name="图片 70" descr="B2U5_页面_04_图像_0003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66" y="3786190"/>
              <a:ext cx="1857388" cy="100013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142976" y="3714750"/>
              <a:ext cx="299970" cy="376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/>
                <a:t>3 </a:t>
              </a:r>
              <a:endParaRPr lang="zh-CN" altLang="en-US" sz="2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3042" y="4357694"/>
            <a:ext cx="29997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43439" y="3714752"/>
            <a:ext cx="2214577" cy="1143008"/>
            <a:chOff x="4643439" y="3714752"/>
            <a:chExt cx="2214577" cy="1143008"/>
          </a:xfrm>
        </p:grpSpPr>
        <p:pic>
          <p:nvPicPr>
            <p:cNvPr id="62" name="图片 61" descr="B2U5_页面_04_图像_000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8" y="3714752"/>
              <a:ext cx="1857388" cy="1143008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4643439" y="3786190"/>
              <a:ext cx="316559" cy="387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/>
                <a:t>4</a:t>
              </a:r>
              <a:r>
                <a:rPr lang="en-US" altLang="zh-CN" sz="2400" b="1" dirty="0" smtClean="0"/>
                <a:t> </a:t>
              </a:r>
              <a:endParaRPr lang="zh-CN" altLang="en-US" sz="2400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072066" y="4357694"/>
            <a:ext cx="31655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42976" y="5000636"/>
            <a:ext cx="299970" cy="34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5</a:t>
            </a:r>
            <a:r>
              <a:rPr lang="en-US" altLang="zh-CN" sz="2400" b="1" dirty="0" smtClean="0"/>
              <a:t> </a:t>
            </a:r>
            <a:endParaRPr lang="zh-CN" altLang="en-US" sz="2400" b="1" dirty="0"/>
          </a:p>
        </p:txBody>
      </p:sp>
      <p:pic>
        <p:nvPicPr>
          <p:cNvPr id="65" name="图片 64" descr="B2U5_页面_04_图像_000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66" y="5000636"/>
            <a:ext cx="1928826" cy="114300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643042" y="5643578"/>
            <a:ext cx="29997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43438" y="5000634"/>
            <a:ext cx="316911" cy="35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6</a:t>
            </a:r>
            <a:r>
              <a:rPr lang="en-US" altLang="zh-CN" sz="2400" b="1" dirty="0" smtClean="0"/>
              <a:t> </a:t>
            </a:r>
            <a:endParaRPr lang="zh-CN" altLang="en-US" sz="2400" b="1" dirty="0"/>
          </a:p>
        </p:txBody>
      </p:sp>
      <p:pic>
        <p:nvPicPr>
          <p:cNvPr id="74" name="图片 73" descr="B2U5_页面_04_图像_00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8" y="5000636"/>
            <a:ext cx="1857388" cy="114300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072066" y="5643578"/>
            <a:ext cx="31691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3" name="图片 32" descr="87699.gif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8" grpId="0" animBg="1"/>
      <p:bldP spid="35" grpId="0" animBg="1"/>
      <p:bldP spid="40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 descr="B2U5_页面_04_图像_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0" y="2428868"/>
            <a:ext cx="2000264" cy="1143008"/>
          </a:xfrm>
          <a:prstGeom prst="rect">
            <a:avLst/>
          </a:prstGeom>
        </p:spPr>
      </p:pic>
      <p:pic>
        <p:nvPicPr>
          <p:cNvPr id="80" name="图片 79" descr="B2U5_页面_08_图像_00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5143512"/>
            <a:ext cx="1928826" cy="1214446"/>
          </a:xfrm>
          <a:prstGeom prst="rect">
            <a:avLst/>
          </a:prstGeom>
        </p:spPr>
      </p:pic>
      <p:pic>
        <p:nvPicPr>
          <p:cNvPr id="78" name="图片 77" descr="B2U5_页面_04_图像_00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8" y="3786190"/>
            <a:ext cx="1928826" cy="1214446"/>
          </a:xfrm>
          <a:prstGeom prst="rect">
            <a:avLst/>
          </a:prstGeom>
        </p:spPr>
      </p:pic>
      <p:pic>
        <p:nvPicPr>
          <p:cNvPr id="76" name="图片 75" descr="B2U5_页面_04_图像_00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66" y="2428868"/>
            <a:ext cx="1928826" cy="1143008"/>
          </a:xfrm>
          <a:prstGeom prst="rect">
            <a:avLst/>
          </a:prstGeom>
        </p:spPr>
      </p:pic>
      <p:pic>
        <p:nvPicPr>
          <p:cNvPr id="75" name="图片 74" descr="B2U5_页面_04_图像_00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66" y="3786190"/>
            <a:ext cx="1928826" cy="12144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4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3 and check the true statements.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142976" y="2395547"/>
            <a:ext cx="4286280" cy="3924009"/>
            <a:chOff x="1142976" y="2395547"/>
            <a:chExt cx="4286280" cy="3924009"/>
          </a:xfrm>
        </p:grpSpPr>
        <p:grpSp>
          <p:nvGrpSpPr>
            <p:cNvPr id="3" name="组合 18"/>
            <p:cNvGrpSpPr/>
            <p:nvPr/>
          </p:nvGrpSpPr>
          <p:grpSpPr>
            <a:xfrm>
              <a:off x="1142976" y="2395547"/>
              <a:ext cx="857256" cy="1137928"/>
              <a:chOff x="1142976" y="2500306"/>
              <a:chExt cx="1020780" cy="1342524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142976" y="2500306"/>
                <a:ext cx="3571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1</a:t>
                </a:r>
                <a:r>
                  <a:rPr lang="en-US" altLang="zh-CN" sz="2400" b="1" dirty="0" smtClean="0"/>
                  <a:t> </a:t>
                </a:r>
                <a:endParaRPr lang="zh-CN" altLang="en-US" sz="2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8431" y="3298159"/>
                <a:ext cx="425325" cy="54467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A</a:t>
                </a:r>
                <a:endParaRPr lang="zh-CN" altLang="en-US" sz="2400" b="1" dirty="0"/>
              </a:p>
            </p:txBody>
          </p:sp>
        </p:grpSp>
        <p:grpSp>
          <p:nvGrpSpPr>
            <p:cNvPr id="6" name="组合 19"/>
            <p:cNvGrpSpPr/>
            <p:nvPr/>
          </p:nvGrpSpPr>
          <p:grpSpPr>
            <a:xfrm>
              <a:off x="4643437" y="2428869"/>
              <a:ext cx="785819" cy="1104607"/>
              <a:chOff x="1103869" y="2542872"/>
              <a:chExt cx="918866" cy="141107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03869" y="2542872"/>
                <a:ext cx="357190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2</a:t>
                </a:r>
                <a:r>
                  <a:rPr lang="en-US" altLang="zh-CN" sz="2400" b="1" dirty="0" smtClean="0"/>
                  <a:t> </a:t>
                </a:r>
                <a:endParaRPr lang="zh-CN" altLang="en-US" sz="2400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05069" y="3364194"/>
                <a:ext cx="417666" cy="58975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B</a:t>
                </a:r>
                <a:endParaRPr lang="zh-CN" altLang="en-US" sz="2400" b="1" dirty="0"/>
              </a:p>
            </p:txBody>
          </p:sp>
        </p:grpSp>
        <p:grpSp>
          <p:nvGrpSpPr>
            <p:cNvPr id="9" name="组合 24"/>
            <p:cNvGrpSpPr/>
            <p:nvPr/>
          </p:nvGrpSpPr>
          <p:grpSpPr>
            <a:xfrm>
              <a:off x="1142976" y="3714752"/>
              <a:ext cx="857256" cy="1247485"/>
              <a:chOff x="1142976" y="2762919"/>
              <a:chExt cx="1020780" cy="1528609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142976" y="2762919"/>
                <a:ext cx="3571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3 </a:t>
                </a:r>
                <a:endParaRPr lang="zh-CN" altLang="en-US" sz="2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38431" y="3725826"/>
                <a:ext cx="425325" cy="56570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C</a:t>
                </a:r>
                <a:endParaRPr lang="zh-CN" altLang="en-US" sz="2400" b="1" dirty="0"/>
              </a:p>
            </p:txBody>
          </p:sp>
        </p:grpSp>
        <p:grpSp>
          <p:nvGrpSpPr>
            <p:cNvPr id="11" name="组合 32"/>
            <p:cNvGrpSpPr/>
            <p:nvPr/>
          </p:nvGrpSpPr>
          <p:grpSpPr>
            <a:xfrm>
              <a:off x="4643439" y="3714753"/>
              <a:ext cx="785817" cy="1214445"/>
              <a:chOff x="1111033" y="2840669"/>
              <a:chExt cx="886678" cy="1446547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111033" y="2840669"/>
                <a:ext cx="357190" cy="461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4</a:t>
                </a:r>
                <a:r>
                  <a:rPr lang="en-US" altLang="zh-CN" sz="2400" b="1" dirty="0" smtClean="0"/>
                  <a:t> </a:t>
                </a:r>
                <a:endParaRPr lang="zh-CN" altLang="en-US" sz="2400" b="1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94675" y="3737319"/>
                <a:ext cx="403036" cy="5498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D</a:t>
                </a:r>
                <a:endParaRPr lang="zh-CN" altLang="en-US" sz="2400" b="1" dirty="0"/>
              </a:p>
            </p:txBody>
          </p:sp>
        </p:grpSp>
        <p:grpSp>
          <p:nvGrpSpPr>
            <p:cNvPr id="13" name="组合 37"/>
            <p:cNvGrpSpPr/>
            <p:nvPr/>
          </p:nvGrpSpPr>
          <p:grpSpPr>
            <a:xfrm>
              <a:off x="1142976" y="5143510"/>
              <a:ext cx="857256" cy="1176046"/>
              <a:chOff x="1142976" y="3265199"/>
              <a:chExt cx="1020780" cy="157400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142976" y="3265199"/>
                <a:ext cx="357190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/>
                  <a:t>5</a:t>
                </a:r>
                <a:r>
                  <a:rPr lang="en-US" altLang="zh-CN" sz="2400" b="1" dirty="0" smtClean="0"/>
                  <a:t> </a:t>
                </a:r>
                <a:endParaRPr lang="zh-CN" altLang="en-US" sz="24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738431" y="4221315"/>
                <a:ext cx="425325" cy="61788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E</a:t>
                </a:r>
                <a:endParaRPr lang="zh-CN" altLang="en-US" sz="2400" b="1" dirty="0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785784" y="5122617"/>
            <a:ext cx="571504" cy="663837"/>
            <a:chOff x="1821043" y="1982791"/>
            <a:chExt cx="357190" cy="461665"/>
          </a:xfrm>
        </p:grpSpPr>
        <p:sp>
          <p:nvSpPr>
            <p:cNvPr id="66" name="矩形 65"/>
            <p:cNvSpPr/>
            <p:nvPr/>
          </p:nvSpPr>
          <p:spPr>
            <a:xfrm>
              <a:off x="1821043" y="1997321"/>
              <a:ext cx="223838" cy="2703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830567" y="1982791"/>
              <a:ext cx="347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√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214810" y="2428868"/>
            <a:ext cx="571504" cy="663837"/>
            <a:chOff x="1776394" y="2643182"/>
            <a:chExt cx="357190" cy="461665"/>
          </a:xfrm>
        </p:grpSpPr>
        <p:sp>
          <p:nvSpPr>
            <p:cNvPr id="69" name="矩形 68"/>
            <p:cNvSpPr/>
            <p:nvPr/>
          </p:nvSpPr>
          <p:spPr>
            <a:xfrm>
              <a:off x="1776394" y="2655324"/>
              <a:ext cx="223838" cy="25818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785918" y="2643182"/>
              <a:ext cx="347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√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85786" y="2428868"/>
            <a:ext cx="571504" cy="663837"/>
            <a:chOff x="1776394" y="2643182"/>
            <a:chExt cx="357190" cy="461665"/>
          </a:xfrm>
        </p:grpSpPr>
        <p:sp>
          <p:nvSpPr>
            <p:cNvPr id="72" name="矩形 71"/>
            <p:cNvSpPr/>
            <p:nvPr/>
          </p:nvSpPr>
          <p:spPr>
            <a:xfrm>
              <a:off x="1776394" y="2655324"/>
              <a:ext cx="223838" cy="25818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785918" y="2643182"/>
              <a:ext cx="347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√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8" name="图片 37" descr="87699.gif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57158" y="1357298"/>
          <a:ext cx="8001056" cy="50330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429156"/>
                <a:gridCol w="3571900"/>
              </a:tblGrid>
              <a:tr h="50006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1" kern="1200" dirty="0" smtClean="0"/>
                        <a:t>Cultural Notes</a:t>
                      </a:r>
                      <a:endParaRPr lang="en-US" altLang="zh-CN" sz="2000" b="0" i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532982">
                <a:tc>
                  <a:txBody>
                    <a:bodyPr/>
                    <a:lstStyle/>
                    <a:p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Globe Theater</a:t>
                      </a:r>
                    </a:p>
                    <a:p>
                      <a:r>
                        <a:rPr lang="en-US" altLang="zh-CN" sz="22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is a theater in London associated with William Shakespeare. It was built in 1599 by Shakespeare’s playing company, and was destroyed by fire in 1613. A second Globe Theater was built on the same site by 1614 and closed in 1642. A modern reconstruction of the Globe, named “Shakespeare’s Globe”, opened in 1997.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CN" sz="2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6" name="图片 5" descr="globe6532693_bi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4" y="1928802"/>
            <a:ext cx="3571900" cy="4429156"/>
          </a:xfrm>
          <a:prstGeom prst="rect">
            <a:avLst/>
          </a:prstGeom>
        </p:spPr>
      </p:pic>
      <p:pic>
        <p:nvPicPr>
          <p:cNvPr id="8" name="图片 7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B2U5_页面_04_图像_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2500306"/>
            <a:ext cx="2428892" cy="1500198"/>
          </a:xfrm>
          <a:prstGeom prst="rect">
            <a:avLst/>
          </a:prstGeom>
        </p:spPr>
      </p:pic>
      <p:pic>
        <p:nvPicPr>
          <p:cNvPr id="28" name="图片 27" descr="B2U5_页面_04_图像_0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8" y="2500306"/>
            <a:ext cx="2428892" cy="1500198"/>
          </a:xfrm>
          <a:prstGeom prst="rect">
            <a:avLst/>
          </a:prstGeom>
        </p:spPr>
      </p:pic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5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4 and fill in the blanks.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1538" y="3467403"/>
            <a:ext cx="7429552" cy="1185602"/>
            <a:chOff x="1071538" y="3417918"/>
            <a:chExt cx="7429552" cy="1249141"/>
          </a:xfrm>
        </p:grpSpPr>
        <p:sp>
          <p:nvSpPr>
            <p:cNvPr id="14" name="TextBox 13"/>
            <p:cNvSpPr txBox="1"/>
            <p:nvPr/>
          </p:nvSpPr>
          <p:spPr>
            <a:xfrm>
              <a:off x="1643042" y="3417918"/>
              <a:ext cx="357190" cy="48640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A</a:t>
              </a:r>
              <a:endParaRPr lang="zh-CN" alt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1538" y="4205393"/>
              <a:ext cx="742955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A</a:t>
              </a:r>
              <a:r>
                <a:rPr lang="zh-CN" altLang="en-US" sz="2400" dirty="0" smtClean="0"/>
                <a:t>：</a:t>
              </a:r>
              <a:r>
                <a:rPr lang="en-US" altLang="zh-CN" sz="2400" dirty="0" smtClean="0"/>
                <a:t>Traffic is 1)  _________congested. 	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143240" y="421481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horribly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71538" y="3467401"/>
            <a:ext cx="6858048" cy="2221356"/>
            <a:chOff x="1214414" y="3051012"/>
            <a:chExt cx="6858048" cy="2221356"/>
          </a:xfrm>
        </p:grpSpPr>
        <p:sp>
          <p:nvSpPr>
            <p:cNvPr id="17" name="TextBox 16"/>
            <p:cNvSpPr txBox="1"/>
            <p:nvPr/>
          </p:nvSpPr>
          <p:spPr>
            <a:xfrm>
              <a:off x="4714876" y="3051012"/>
              <a:ext cx="428628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B</a:t>
              </a:r>
              <a:endParaRPr lang="zh-CN" altLang="en-US" sz="2400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214414" y="4441371"/>
              <a:ext cx="685804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/>
                <a:t>B</a:t>
              </a:r>
              <a:r>
                <a:rPr lang="zh-CN" altLang="en-US" sz="2400" dirty="0" smtClean="0"/>
                <a:t>：</a:t>
              </a:r>
              <a:r>
                <a:rPr lang="en-US" altLang="zh-CN" sz="2400" dirty="0" smtClean="0"/>
                <a:t>Sometimes it can be difficult to 2)  _________ the city quickly, um, and that can be frustrating. </a:t>
              </a:r>
              <a:endParaRPr lang="zh-CN" altLang="en-US" sz="2400" dirty="0" smtClean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857884" y="4857760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get  round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8" name="图片 17" descr="87699.gif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B2U5_页面_04_图像_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2455899"/>
            <a:ext cx="2857520" cy="16160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5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4 and fill in the blanks.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42976" y="3538839"/>
            <a:ext cx="7286676" cy="2984300"/>
            <a:chOff x="1142976" y="4072813"/>
            <a:chExt cx="7286676" cy="4198854"/>
          </a:xfrm>
        </p:grpSpPr>
        <p:sp>
          <p:nvSpPr>
            <p:cNvPr id="14" name="TextBox 13"/>
            <p:cNvSpPr txBox="1"/>
            <p:nvPr/>
          </p:nvSpPr>
          <p:spPr>
            <a:xfrm>
              <a:off x="3000364" y="4072813"/>
              <a:ext cx="500066" cy="64955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C</a:t>
              </a:r>
              <a:endParaRPr lang="zh-CN" alt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42976" y="5023900"/>
              <a:ext cx="7286676" cy="324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C:   I think there’s ... there’s always a very much of a go-go kind of attitude – that you have to be </a:t>
              </a:r>
            </a:p>
            <a:p>
              <a:r>
                <a:rPr lang="en-US" altLang="zh-CN" sz="2400" dirty="0" smtClean="0"/>
                <a:t>3) __________the whole time. And there isn’t the time just to chill out or 4) ____________. And if you’re not doing something, you’re 5) ____________. 	</a:t>
              </a:r>
            </a:p>
            <a:p>
              <a:endParaRPr lang="zh-CN" altLang="en-US" sz="240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571604" y="492919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on the go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6182" y="5324789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take time out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3438" y="5681979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missing out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16" name="图片 15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2"/>
      <p:bldP spid="23" grpId="2"/>
      <p:bldP spid="2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5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4 and fill in the blanks.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1538" y="4214819"/>
            <a:ext cx="74295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D: I think we should be trying to encourage um, more sort of 6) ________________ so, cycling, um, and encouraging people to walk, and use their cars less. 	</a:t>
            </a:r>
          </a:p>
          <a:p>
            <a:r>
              <a:rPr lang="en-US" altLang="zh-CN" sz="2400" dirty="0" smtClean="0"/>
              <a:t>	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00232" y="4857760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green transport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8" name="图片 17" descr="B2U5_页面_08_图像_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2413828"/>
            <a:ext cx="2857520" cy="17295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0364" y="3610277"/>
            <a:ext cx="500066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D</a:t>
            </a:r>
            <a:endParaRPr lang="zh-CN" altLang="en-US" sz="2400" b="1" dirty="0"/>
          </a:p>
        </p:txBody>
      </p:sp>
      <p:pic>
        <p:nvPicPr>
          <p:cNvPr id="12" name="图片 11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2U5_页面_04_图像_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2428868"/>
            <a:ext cx="2857520" cy="1643074"/>
          </a:xfrm>
          <a:prstGeom prst="rect">
            <a:avLst/>
          </a:prstGeom>
        </p:spPr>
      </p:pic>
      <p:grpSp>
        <p:nvGrpSpPr>
          <p:cNvPr id="2" name="组合 26"/>
          <p:cNvGrpSpPr/>
          <p:nvPr/>
        </p:nvGrpSpPr>
        <p:grpSpPr>
          <a:xfrm>
            <a:off x="785786" y="1857364"/>
            <a:ext cx="7072362" cy="500066"/>
            <a:chOff x="857224" y="1500174"/>
            <a:chExt cx="7072362" cy="500066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5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4 and fill in the blanks.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1538" y="4214819"/>
            <a:ext cx="7429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E: I think there’s not much that you really can do about </a:t>
            </a:r>
          </a:p>
          <a:p>
            <a:r>
              <a:rPr lang="en-US" altLang="zh-CN" sz="2400" dirty="0" smtClean="0"/>
              <a:t> 7) ______. Because I think it’s a social issue. So if people are – you have to, kind of, address why people are </a:t>
            </a:r>
          </a:p>
          <a:p>
            <a:r>
              <a:rPr lang="en-US" altLang="zh-CN" sz="2400" dirty="0" smtClean="0"/>
              <a:t>8) ___________________ before you can do anything about it. 	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	</a:t>
            </a:r>
          </a:p>
          <a:p>
            <a:r>
              <a:rPr lang="en-US" altLang="zh-CN" sz="2400" dirty="0" smtClean="0"/>
              <a:t>	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00166" y="4572008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crime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28926" y="3538839"/>
            <a:ext cx="500066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E</a:t>
            </a:r>
            <a:endParaRPr lang="zh-CN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43042" y="5286388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committing crimes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14" name="图片 13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023394"/>
            <a:ext cx="7072362" cy="476912"/>
            <a:chOff x="857224" y="1500174"/>
            <a:chExt cx="7072362" cy="476912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6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Work in pairs and discuss the question.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357290" y="3000372"/>
            <a:ext cx="671517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40000">
              <a:spcAft>
                <a:spcPts val="600"/>
              </a:spcAft>
            </a:pPr>
            <a:r>
              <a:rPr lang="en-US" altLang="zh-CN" sz="2400" i="1" dirty="0" smtClean="0">
                <a:solidFill>
                  <a:srgbClr val="FF0000"/>
                </a:solidFill>
              </a:rPr>
              <a:t> I come from a small town in the mountain areas in the east of China. </a:t>
            </a:r>
          </a:p>
          <a:p>
            <a:pPr marL="252000" indent="-216000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It has beautiful scenery and a pleasant climate,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neither too cold nor too hot.</a:t>
            </a:r>
          </a:p>
          <a:p>
            <a:pPr marL="252000" indent="-216000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It is a quiet town with a pretty relaxing lifestyle. </a:t>
            </a:r>
          </a:p>
          <a:p>
            <a:pPr marL="252000" indent="-216000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The residents there are kind, friendly and helpful. </a:t>
            </a:r>
          </a:p>
          <a:p>
            <a:pPr marL="252000" indent="-216000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I like the pleasant atmosphere of living in such a small town. 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2976" y="2500306"/>
            <a:ext cx="75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540000">
              <a:spcAft>
                <a:spcPts val="600"/>
              </a:spcAft>
            </a:pPr>
            <a:r>
              <a:rPr lang="en-US" altLang="zh-CN" sz="2400" dirty="0" smtClean="0"/>
              <a:t>1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What are the good things about living in your hometown? </a:t>
            </a:r>
          </a:p>
        </p:txBody>
      </p:sp>
      <p:pic>
        <p:nvPicPr>
          <p:cNvPr id="10" name="图片 9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023394"/>
            <a:ext cx="7072362" cy="476912"/>
            <a:chOff x="857224" y="1500174"/>
            <a:chExt cx="7072362" cy="476912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6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Work in pairs and discuss the question.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142976" y="2500306"/>
            <a:ext cx="70009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32000"/>
            <a:r>
              <a:rPr lang="en-US" altLang="zh-CN" sz="2400" dirty="0" smtClean="0"/>
              <a:t>2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What are the main problems in your hometown? </a:t>
            </a:r>
          </a:p>
          <a:p>
            <a:endParaRPr lang="en-US" altLang="zh-CN" sz="2400" dirty="0" smtClean="0"/>
          </a:p>
          <a:p>
            <a:pPr marL="457200" indent="-457200"/>
            <a:endParaRPr lang="en-US" altLang="zh-CN" sz="2400" dirty="0" smtClean="0"/>
          </a:p>
          <a:p>
            <a:pPr marL="457200" indent="-457200"/>
            <a:endParaRPr lang="en-US" altLang="zh-CN" sz="2400" dirty="0" smtClean="0"/>
          </a:p>
          <a:p>
            <a:pPr marL="457200" indent="-457200"/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3000372"/>
            <a:ext cx="714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indent="-216000">
              <a:buClr>
                <a:srgbClr val="FF0000"/>
              </a:buClr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Since my hometown is in the mountains and is far from big cities, the bus service there is poor and infrequent.</a:t>
            </a:r>
          </a:p>
          <a:p>
            <a:pPr marL="360000" lvl="1" indent="-216000">
              <a:buClr>
                <a:srgbClr val="FF0000"/>
              </a:buClr>
              <a:buFont typeface="Arial" pitchFamily="34" charset="0"/>
              <a:buChar char="•"/>
            </a:pP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It is also difficult for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children to receive a good education locally. So many children have to live in boarding schools. </a:t>
            </a:r>
          </a:p>
          <a:p>
            <a:pPr marL="360000" lvl="1" indent="-216000">
              <a:buClr>
                <a:srgbClr val="FF0000"/>
              </a:buClr>
              <a:buFont typeface="Arial" pitchFamily="34" charset="0"/>
              <a:buChar char="•"/>
            </a:pP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A more serious problem is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that it is inconvenient to go to hospital. When it is an emergency case, it can be a matter of life and death. </a:t>
            </a:r>
          </a:p>
        </p:txBody>
      </p:sp>
      <p:pic>
        <p:nvPicPr>
          <p:cNvPr id="11" name="图片 10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023394"/>
            <a:ext cx="7072362" cy="476912"/>
            <a:chOff x="857224" y="1500174"/>
            <a:chExt cx="7072362" cy="476912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6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Work in pairs and discuss the question.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142976" y="2500306"/>
            <a:ext cx="70009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32000"/>
            <a:r>
              <a:rPr lang="en-US" altLang="zh-CN" sz="2400" dirty="0" smtClean="0"/>
              <a:t>3 What do you think of city life?</a:t>
            </a:r>
          </a:p>
          <a:p>
            <a:endParaRPr lang="en-US" altLang="zh-CN" sz="2400" dirty="0" smtClean="0"/>
          </a:p>
          <a:p>
            <a:pPr marL="457200" indent="-457200"/>
            <a:endParaRPr lang="en-US" altLang="zh-CN" sz="2400" dirty="0" smtClean="0"/>
          </a:p>
          <a:p>
            <a:pPr marL="457200" indent="-457200"/>
            <a:endParaRPr lang="en-US" altLang="zh-CN" sz="2400" dirty="0" smtClean="0"/>
          </a:p>
          <a:p>
            <a:pPr marL="457200" indent="-457200"/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3357562"/>
            <a:ext cx="7000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indent="-216000">
              <a:buFont typeface="Arial" pitchFamily="34" charset="0"/>
              <a:buChar char="•"/>
            </a:pP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There is greater convenience, diversity and choice living in a big city.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There are a lot of things to see and do, and I’ll never feel bored. And there are also many opportunities</a:t>
            </a:r>
            <a:r>
              <a:rPr lang="en-US" altLang="zh-CN" sz="24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for me in big cities. </a:t>
            </a:r>
          </a:p>
          <a:p>
            <a:pPr marL="360000" lvl="1" indent="-216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But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more opportunities also mean more challenges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. So I have to be quite competitive to survive in a big city.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7290" y="2928934"/>
            <a:ext cx="6429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i="1" dirty="0" smtClean="0">
                <a:solidFill>
                  <a:srgbClr val="FF0000"/>
                </a:solidFill>
              </a:rPr>
              <a:t>Generally speaking, I like living in a big city. </a:t>
            </a:r>
          </a:p>
          <a:p>
            <a:endParaRPr lang="zh-CN" altLang="en-US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latin typeface="+mj-lt"/>
                <a:ea typeface="微软雅黑" panose="020B0503020204020204" pitchFamily="34" charset="-122"/>
              </a:rPr>
              <a:t>Unit 5     Urban pulse</a:t>
            </a:r>
            <a:endParaRPr lang="zh-CN" altLang="en-US" sz="48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AutoShape 132"/>
          <p:cNvSpPr>
            <a:spLocks noChangeArrowheads="1"/>
          </p:cNvSpPr>
          <p:nvPr/>
        </p:nvSpPr>
        <p:spPr bwMode="auto">
          <a:xfrm rot="10800000">
            <a:off x="1153118" y="-714404"/>
            <a:ext cx="1214446" cy="7572404"/>
          </a:xfrm>
          <a:prstGeom prst="upArrow">
            <a:avLst>
              <a:gd name="adj1" fmla="val 66296"/>
              <a:gd name="adj2" fmla="val 58426"/>
            </a:avLst>
          </a:prstGeom>
          <a:gradFill rotWithShape="1">
            <a:gsLst>
              <a:gs pos="0">
                <a:srgbClr val="FF9933">
                  <a:alpha val="50000"/>
                </a:srgbClr>
              </a:gs>
              <a:gs pos="100000">
                <a:srgbClr val="764718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/>
            <a:endParaRPr kumimoji="1" lang="ko-KR" altLang="en-US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714480" y="2000240"/>
            <a:ext cx="6565903" cy="720725"/>
            <a:chOff x="2545058" y="1266178"/>
            <a:chExt cx="6565903" cy="720725"/>
          </a:xfrm>
          <a:solidFill>
            <a:srgbClr val="FFCC00"/>
          </a:solidFill>
        </p:grpSpPr>
        <p:sp>
          <p:nvSpPr>
            <p:cNvPr id="8" name="Oval 153"/>
            <p:cNvSpPr>
              <a:spLocks noChangeArrowheads="1"/>
            </p:cNvSpPr>
            <p:nvPr/>
          </p:nvSpPr>
          <p:spPr bwMode="auto">
            <a:xfrm>
              <a:off x="2545058" y="1623368"/>
              <a:ext cx="95185" cy="95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5" name="AutoShape 182"/>
            <p:cNvSpPr>
              <a:spLocks noChangeArrowheads="1"/>
            </p:cNvSpPr>
            <p:nvPr/>
          </p:nvSpPr>
          <p:spPr bwMode="auto">
            <a:xfrm>
              <a:off x="2973686" y="1266178"/>
              <a:ext cx="6137275" cy="720725"/>
            </a:xfrm>
            <a:prstGeom prst="roundRect">
              <a:avLst>
                <a:gd name="adj" fmla="val 50000"/>
              </a:avLst>
            </a:prstGeom>
            <a:grpFill/>
            <a:ln w="1905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en-US" altLang="ko-KR" sz="3600" b="1" kern="0" dirty="0" smtClean="0">
                  <a:ea typeface="Gulim" pitchFamily="34" charset="-127"/>
                  <a:hlinkClick r:id="rId2" action="ppaction://hlinksldjump"/>
                </a:rPr>
                <a:t>Opening up</a:t>
              </a:r>
              <a:endParaRPr kumimoji="1" lang="ko-KR" altLang="en-US" sz="3600" b="1" kern="0" dirty="0" smtClean="0">
                <a:ea typeface="Gulim" pitchFamily="34" charset="-127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714480" y="2779713"/>
            <a:ext cx="6572296" cy="720725"/>
            <a:chOff x="2555201" y="1292210"/>
            <a:chExt cx="6572296" cy="720725"/>
          </a:xfrm>
          <a:solidFill>
            <a:srgbClr val="FF9900"/>
          </a:solidFill>
        </p:grpSpPr>
        <p:sp>
          <p:nvSpPr>
            <p:cNvPr id="34" name="Oval 153"/>
            <p:cNvSpPr>
              <a:spLocks noChangeArrowheads="1"/>
            </p:cNvSpPr>
            <p:nvPr/>
          </p:nvSpPr>
          <p:spPr bwMode="auto">
            <a:xfrm>
              <a:off x="2555201" y="1649400"/>
              <a:ext cx="95185" cy="95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30" name="AutoShape 182"/>
            <p:cNvSpPr>
              <a:spLocks noChangeArrowheads="1"/>
            </p:cNvSpPr>
            <p:nvPr/>
          </p:nvSpPr>
          <p:spPr bwMode="auto">
            <a:xfrm>
              <a:off x="2990222" y="1292210"/>
              <a:ext cx="6137275" cy="720725"/>
            </a:xfrm>
            <a:prstGeom prst="roundRect">
              <a:avLst>
                <a:gd name="adj" fmla="val 50000"/>
              </a:avLst>
            </a:prstGeom>
            <a:grpFill/>
            <a:ln w="1905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en-US" altLang="ko-KR" sz="3600" b="1" kern="0" dirty="0" smtClean="0">
                  <a:ea typeface="Gulim" pitchFamily="34" charset="-127"/>
                  <a:hlinkClick r:id="rId3" action="ppaction://hlinksldjump"/>
                </a:rPr>
                <a:t>Listening to the world</a:t>
              </a:r>
              <a:endParaRPr kumimoji="1" lang="ko-KR" altLang="en-US" sz="3600" b="1" kern="0" dirty="0" smtClean="0">
                <a:ea typeface="Gulim" pitchFamily="34" charset="-127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14480" y="3565531"/>
            <a:ext cx="6572296" cy="720725"/>
            <a:chOff x="2545059" y="1285860"/>
            <a:chExt cx="6572296" cy="720725"/>
          </a:xfrm>
          <a:solidFill>
            <a:schemeClr val="accent3"/>
          </a:solidFill>
        </p:grpSpPr>
        <p:sp>
          <p:nvSpPr>
            <p:cNvPr id="41" name="Oval 153"/>
            <p:cNvSpPr>
              <a:spLocks noChangeArrowheads="1"/>
            </p:cNvSpPr>
            <p:nvPr/>
          </p:nvSpPr>
          <p:spPr bwMode="auto">
            <a:xfrm>
              <a:off x="2545059" y="1643050"/>
              <a:ext cx="95185" cy="95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37" name="AutoShape 182"/>
            <p:cNvSpPr>
              <a:spLocks noChangeArrowheads="1"/>
            </p:cNvSpPr>
            <p:nvPr/>
          </p:nvSpPr>
          <p:spPr bwMode="auto">
            <a:xfrm>
              <a:off x="2980080" y="1285860"/>
              <a:ext cx="6137275" cy="720725"/>
            </a:xfrm>
            <a:prstGeom prst="roundRect">
              <a:avLst>
                <a:gd name="adj" fmla="val 50000"/>
              </a:avLst>
            </a:prstGeom>
            <a:grpFill/>
            <a:ln w="1905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en-US" altLang="ko-KR" sz="3600" b="1" kern="0" dirty="0" smtClean="0">
                  <a:ea typeface="Gulim" pitchFamily="34" charset="-127"/>
                  <a:hlinkClick r:id="rId4" action="ppaction://hlinksldjump"/>
                </a:rPr>
                <a:t>Speaking for communication</a:t>
              </a:r>
              <a:endParaRPr kumimoji="1" lang="ko-KR" altLang="en-US" sz="3600" b="1" kern="0" dirty="0" smtClean="0">
                <a:ea typeface="Gulim" pitchFamily="34" charset="-127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14480" y="4351349"/>
            <a:ext cx="6572296" cy="720725"/>
            <a:chOff x="2545059" y="1285860"/>
            <a:chExt cx="6572296" cy="72072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8" name="Oval 153"/>
            <p:cNvSpPr>
              <a:spLocks noChangeArrowheads="1"/>
            </p:cNvSpPr>
            <p:nvPr/>
          </p:nvSpPr>
          <p:spPr bwMode="auto">
            <a:xfrm>
              <a:off x="2545059" y="1571612"/>
              <a:ext cx="95185" cy="95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44" name="AutoShape 182"/>
            <p:cNvSpPr>
              <a:spLocks noChangeArrowheads="1"/>
            </p:cNvSpPr>
            <p:nvPr/>
          </p:nvSpPr>
          <p:spPr bwMode="auto">
            <a:xfrm>
              <a:off x="2980080" y="1285860"/>
              <a:ext cx="6137275" cy="720725"/>
            </a:xfrm>
            <a:prstGeom prst="roundRect">
              <a:avLst>
                <a:gd name="adj" fmla="val 50000"/>
              </a:avLst>
            </a:prstGeom>
            <a:grpFill/>
            <a:ln w="1905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en-US" altLang="ko-KR" sz="3600" b="1" kern="0" dirty="0" smtClean="0">
                  <a:solidFill>
                    <a:srgbClr val="000000"/>
                  </a:solidFill>
                  <a:ea typeface="Gulim" pitchFamily="34" charset="-127"/>
                  <a:hlinkClick r:id="rId5" action="ppaction://hlinksldjump"/>
                </a:rPr>
                <a:t>Further practice in listening</a:t>
              </a:r>
              <a:endParaRPr kumimoji="1" lang="ko-KR" altLang="en-US" sz="3600" b="1" kern="0" dirty="0" smtClean="0">
                <a:solidFill>
                  <a:srgbClr val="000000"/>
                </a:solidFill>
                <a:ea typeface="Gulim" pitchFamily="34" charset="-127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1472" y="5143512"/>
            <a:ext cx="7708911" cy="720725"/>
            <a:chOff x="571472" y="5357826"/>
            <a:chExt cx="7708911" cy="720725"/>
          </a:xfrm>
        </p:grpSpPr>
        <p:grpSp>
          <p:nvGrpSpPr>
            <p:cNvPr id="49" name="组合 48"/>
            <p:cNvGrpSpPr/>
            <p:nvPr/>
          </p:nvGrpSpPr>
          <p:grpSpPr>
            <a:xfrm>
              <a:off x="571472" y="5357826"/>
              <a:ext cx="7708911" cy="720725"/>
              <a:chOff x="1412193" y="1292205"/>
              <a:chExt cx="7708911" cy="720725"/>
            </a:xfrm>
          </p:grpSpPr>
          <p:sp>
            <p:nvSpPr>
              <p:cNvPr id="55" name="Oval 153"/>
              <p:cNvSpPr>
                <a:spLocks noChangeArrowheads="1"/>
              </p:cNvSpPr>
              <p:nvPr/>
            </p:nvSpPr>
            <p:spPr bwMode="auto">
              <a:xfrm>
                <a:off x="1412193" y="1436060"/>
                <a:ext cx="95185" cy="9546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51" name="AutoShape 182"/>
              <p:cNvSpPr>
                <a:spLocks noChangeArrowheads="1"/>
              </p:cNvSpPr>
              <p:nvPr/>
            </p:nvSpPr>
            <p:spPr bwMode="auto">
              <a:xfrm>
                <a:off x="2983829" y="1292205"/>
                <a:ext cx="6137275" cy="72072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>
                  <a:defRPr/>
                </a:pPr>
                <a:r>
                  <a:rPr kumimoji="1" lang="en-US" altLang="ko-KR" sz="3600" b="1" kern="0" dirty="0" smtClean="0">
                    <a:solidFill>
                      <a:srgbClr val="000000"/>
                    </a:solidFill>
                    <a:ea typeface="Gulim" pitchFamily="34" charset="-127"/>
                    <a:hlinkClick r:id="rId6" action="ppaction://hlinksldjump"/>
                  </a:rPr>
                  <a:t>Wrapping up</a:t>
                </a:r>
                <a:endParaRPr kumimoji="1" lang="ko-KR" altLang="en-US" sz="3600" b="1" kern="0" dirty="0" smtClean="0">
                  <a:solidFill>
                    <a:srgbClr val="000000"/>
                  </a:solidFill>
                  <a:ea typeface="Gulim" pitchFamily="34" charset="-127"/>
                </a:endParaRPr>
              </a:p>
            </p:txBody>
          </p:sp>
        </p:grpSp>
        <p:sp>
          <p:nvSpPr>
            <p:cNvPr id="57" name="Oval 153"/>
            <p:cNvSpPr>
              <a:spLocks noChangeArrowheads="1"/>
            </p:cNvSpPr>
            <p:nvPr/>
          </p:nvSpPr>
          <p:spPr bwMode="auto">
            <a:xfrm>
              <a:off x="1714480" y="5715016"/>
              <a:ext cx="95185" cy="954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14480" y="1214422"/>
            <a:ext cx="6565903" cy="720725"/>
            <a:chOff x="2545058" y="1266178"/>
            <a:chExt cx="6565903" cy="720725"/>
          </a:xfrm>
          <a:solidFill>
            <a:srgbClr val="FFCC00"/>
          </a:solidFill>
        </p:grpSpPr>
        <p:sp>
          <p:nvSpPr>
            <p:cNvPr id="22" name="Oval 153"/>
            <p:cNvSpPr>
              <a:spLocks noChangeArrowheads="1"/>
            </p:cNvSpPr>
            <p:nvPr/>
          </p:nvSpPr>
          <p:spPr bwMode="auto">
            <a:xfrm>
              <a:off x="2545058" y="1623368"/>
              <a:ext cx="95185" cy="95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3" name="AutoShape 182"/>
            <p:cNvSpPr>
              <a:spLocks noChangeArrowheads="1"/>
            </p:cNvSpPr>
            <p:nvPr/>
          </p:nvSpPr>
          <p:spPr bwMode="auto">
            <a:xfrm>
              <a:off x="2973686" y="1266178"/>
              <a:ext cx="6137275" cy="72072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en-US" altLang="ko-KR" sz="3600" b="1" kern="0" dirty="0" smtClean="0">
                  <a:ea typeface="Gulim" pitchFamily="34" charset="-127"/>
                  <a:hlinkClick r:id="rId7" action="ppaction://hlinksldjump"/>
                </a:rPr>
                <a:t>Learning objectives</a:t>
              </a:r>
              <a:endParaRPr kumimoji="1" lang="ko-KR" altLang="en-US" sz="3600" b="1" kern="0" dirty="0" smtClean="0">
                <a:ea typeface="Gulim" pitchFamily="34" charset="-127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5760" y="5922961"/>
            <a:ext cx="7708911" cy="720725"/>
            <a:chOff x="571472" y="5357826"/>
            <a:chExt cx="7708911" cy="720725"/>
          </a:xfrm>
        </p:grpSpPr>
        <p:grpSp>
          <p:nvGrpSpPr>
            <p:cNvPr id="26" name="组合 48"/>
            <p:cNvGrpSpPr/>
            <p:nvPr/>
          </p:nvGrpSpPr>
          <p:grpSpPr>
            <a:xfrm>
              <a:off x="571472" y="5357826"/>
              <a:ext cx="7708911" cy="720725"/>
              <a:chOff x="1412193" y="1292205"/>
              <a:chExt cx="7708911" cy="720725"/>
            </a:xfrm>
          </p:grpSpPr>
          <p:sp>
            <p:nvSpPr>
              <p:cNvPr id="31" name="Oval 153"/>
              <p:cNvSpPr>
                <a:spLocks noChangeArrowheads="1"/>
              </p:cNvSpPr>
              <p:nvPr/>
            </p:nvSpPr>
            <p:spPr bwMode="auto">
              <a:xfrm>
                <a:off x="1412193" y="1436060"/>
                <a:ext cx="95185" cy="9546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32" name="AutoShape 182"/>
              <p:cNvSpPr>
                <a:spLocks noChangeArrowheads="1"/>
              </p:cNvSpPr>
              <p:nvPr/>
            </p:nvSpPr>
            <p:spPr bwMode="auto">
              <a:xfrm>
                <a:off x="2983829" y="1292205"/>
                <a:ext cx="6137275" cy="720725"/>
              </a:xfrm>
              <a:prstGeom prst="roundRect">
                <a:avLst>
                  <a:gd name="adj" fmla="val 50000"/>
                </a:avLst>
              </a:prstGeom>
              <a:solidFill>
                <a:srgbClr val="FFCCCC"/>
              </a:solidFill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>
                  <a:defRPr/>
                </a:pPr>
                <a:r>
                  <a:rPr kumimoji="1" lang="en-US" altLang="ko-KR" sz="3600" b="1" kern="0" dirty="0" smtClean="0">
                    <a:solidFill>
                      <a:srgbClr val="000000"/>
                    </a:solidFill>
                    <a:ea typeface="Gulim" pitchFamily="34" charset="-127"/>
                    <a:hlinkClick r:id="rId8" action="ppaction://hlinksldjump"/>
                  </a:rPr>
                  <a:t>Fun time</a:t>
                </a:r>
                <a:endParaRPr kumimoji="1" lang="ko-KR" altLang="en-US" sz="3600" b="1" kern="0" dirty="0" smtClean="0">
                  <a:solidFill>
                    <a:srgbClr val="000000"/>
                  </a:solidFill>
                  <a:ea typeface="Gulim" pitchFamily="34" charset="-127"/>
                </a:endParaRPr>
              </a:p>
            </p:txBody>
          </p:sp>
        </p:grpSp>
        <p:sp>
          <p:nvSpPr>
            <p:cNvPr id="29" name="Oval 153"/>
            <p:cNvSpPr>
              <a:spLocks noChangeArrowheads="1"/>
            </p:cNvSpPr>
            <p:nvPr/>
          </p:nvSpPr>
          <p:spPr bwMode="auto">
            <a:xfrm>
              <a:off x="1714480" y="5715016"/>
              <a:ext cx="95185" cy="95462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0" y="3714752"/>
            <a:ext cx="9144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2910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Sharing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57554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Listening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072198" y="3000372"/>
            <a:ext cx="2214607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Viewing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87699.gif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428868"/>
            <a:ext cx="7072362" cy="500066"/>
            <a:chOff x="857224" y="1500174"/>
            <a:chExt cx="7072362" cy="500066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Discuss the questions.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BEFORE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2073451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42976" y="3071810"/>
            <a:ext cx="70009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/>
            <a:endParaRPr lang="en-US" altLang="zh-CN" sz="2400" b="1" i="1" dirty="0" smtClean="0">
              <a:solidFill>
                <a:srgbClr val="0070C0"/>
              </a:solidFill>
              <a:sym typeface="Wingdings"/>
            </a:endParaRPr>
          </a:p>
          <a:p>
            <a:pPr marL="266700"/>
            <a:r>
              <a:rPr lang="en-US" altLang="zh-CN" sz="2400" i="1" dirty="0" smtClean="0">
                <a:solidFill>
                  <a:srgbClr val="FF0000"/>
                </a:solidFill>
              </a:rPr>
              <a:t>In my opinion,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the important criteria for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 good city are safety, affordable housing, sound education and health care system, pleasant climate and environment, abundant leisure and cultural facilities, good public services, and convenient transportation. </a:t>
            </a:r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14414" y="2928934"/>
            <a:ext cx="6429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457200"/>
            <a:r>
              <a:rPr lang="en-US" altLang="zh-CN" sz="2400" dirty="0" smtClean="0">
                <a:sym typeface="Wingdings"/>
              </a:rPr>
              <a:t>1 What </a:t>
            </a:r>
            <a:r>
              <a:rPr lang="en-US" altLang="zh-CN" sz="2400" dirty="0" smtClean="0"/>
              <a:t>are the important criteria for a good city?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57430"/>
            <a:ext cx="7072362" cy="500066"/>
            <a:chOff x="857224" y="1500174"/>
            <a:chExt cx="7072362" cy="500066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Discuss the questions.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BEFORE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2073451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57290" y="4214818"/>
            <a:ext cx="7572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•"/>
            </a:pPr>
            <a:r>
              <a:rPr lang="en-US" altLang="zh-CN" sz="2400" i="1" dirty="0" err="1" smtClean="0">
                <a:solidFill>
                  <a:srgbClr val="FF0000"/>
                </a:solidFill>
              </a:rPr>
              <a:t>Weihai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is a coastal garden city with a pleasant climate, clean air, beautiful natural scenery, blue sea, soft sand, clean and safe streets as well as small European style residential buildings. </a:t>
            </a:r>
          </a:p>
          <a:p>
            <a:pPr marL="252000" indent="-252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It is a modern, up-to-date city that still maintains the charm and atmosphere of a small town.</a:t>
            </a:r>
          </a:p>
        </p:txBody>
      </p:sp>
      <p:sp>
        <p:nvSpPr>
          <p:cNvPr id="13" name="矩形 12"/>
          <p:cNvSpPr/>
          <p:nvPr/>
        </p:nvSpPr>
        <p:spPr>
          <a:xfrm>
            <a:off x="1142976" y="2786058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457200"/>
            <a:r>
              <a:rPr lang="en-US" altLang="zh-CN" sz="2400" dirty="0" smtClean="0">
                <a:sym typeface="Wingdings"/>
              </a:rPr>
              <a:t>2 </a:t>
            </a:r>
            <a:r>
              <a:rPr lang="en-US" altLang="zh-CN" sz="2400" dirty="0" smtClean="0"/>
              <a:t>Which city in China do you think is the best city for living? Why? 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57290" y="3643314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In my opinion, Weihai is the best city for living in China.</a:t>
            </a:r>
            <a:endParaRPr lang="zh-CN" altLang="en-US" dirty="0"/>
          </a:p>
        </p:txBody>
      </p:sp>
      <p:pic>
        <p:nvPicPr>
          <p:cNvPr id="17" name="图片 16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404" y="178592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993300"/>
                </a:solidFill>
              </a:rPr>
              <a:t>Listening skills</a:t>
            </a:r>
            <a:endParaRPr lang="zh-CN" altLang="en-US" sz="3000" b="1" dirty="0">
              <a:solidFill>
                <a:srgbClr val="9933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85786" y="2285993"/>
          <a:ext cx="7572428" cy="385765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572428"/>
              </a:tblGrid>
              <a:tr h="3152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Additional</a:t>
                      </a:r>
                      <a:r>
                        <a:rPr lang="en-US" altLang="zh-CN" sz="1800" dirty="0" smtClean="0"/>
                        <a:t> Tips</a:t>
                      </a:r>
                      <a:endParaRPr lang="en-US" altLang="zh-CN" sz="1600" b="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B="0"/>
                </a:tc>
              </a:tr>
              <a:tr h="3700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zh-CN" sz="2400" b="1" kern="1200" baseline="0" dirty="0" smtClean="0"/>
                        <a:t>Understanding pros and cons</a:t>
                      </a:r>
                      <a:endParaRPr lang="zh-CN" altLang="en-US" sz="2400" b="1" kern="1200" baseline="0" dirty="0" smtClean="0"/>
                    </a:p>
                  </a:txBody>
                  <a:tcPr marB="0"/>
                </a:tc>
              </a:tr>
              <a:tr h="3095651">
                <a:tc>
                  <a:txBody>
                    <a:bodyPr/>
                    <a:lstStyle/>
                    <a:p>
                      <a:pPr rtl="0">
                        <a:spcBef>
                          <a:spcPts val="1200"/>
                        </a:spcBef>
                        <a:buFont typeface="Arial" pitchFamily="34" charset="0"/>
                        <a:buChar char="•"/>
                      </a:pPr>
                      <a:r>
                        <a:rPr lang="en-US" altLang="zh-CN" sz="2400" kern="1200" baseline="0" dirty="0" smtClean="0"/>
                        <a:t> Typical evaluative adjectives.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Char char="u"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CN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e.g. </a:t>
                      </a:r>
                      <a:r>
                        <a:rPr lang="en-US" altLang="zh-CN" sz="2400" kern="1200" baseline="0" dirty="0" smtClean="0">
                          <a:solidFill>
                            <a:srgbClr val="C00000"/>
                          </a:solidFill>
                        </a:rPr>
                        <a:t>good, great, fantastic, perfect; bad, terrible, 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zh-CN" sz="2400" kern="1200" baseline="0" dirty="0" smtClean="0">
                          <a:solidFill>
                            <a:srgbClr val="C00000"/>
                          </a:solidFill>
                        </a:rPr>
                        <a:t>           reckless, irresponsible.</a:t>
                      </a:r>
                    </a:p>
                    <a:p>
                      <a:pPr marL="0" lvl="0" algn="l" defTabSz="914400" rtl="0" eaLnBrk="1" latinLnBrk="0" hangingPunct="1">
                        <a:spcBef>
                          <a:spcPts val="600"/>
                        </a:spcBef>
                        <a:buSzPct val="50000"/>
                        <a:buFont typeface="Wingdings" pitchFamily="2" charset="2"/>
                        <a:buChar char="l"/>
                      </a:pPr>
                      <a:r>
                        <a:rPr lang="en-US" altLang="zh-CN" sz="2400" kern="1200" baseline="0" dirty="0" smtClean="0"/>
                        <a:t> Sentence structures: </a:t>
                      </a:r>
                    </a:p>
                    <a:p>
                      <a:pPr marL="0" lvl="0" algn="l" defTabSz="914400" rtl="0" eaLnBrk="1" latinLnBrk="0" hangingPunct="1">
                        <a:buSzPct val="50000"/>
                        <a:buFont typeface="Wingdings" pitchFamily="2" charset="2"/>
                        <a:buNone/>
                      </a:pPr>
                      <a:r>
                        <a:rPr lang="en-US" altLang="zh-CN" sz="2400" kern="1200" baseline="0" dirty="0" smtClean="0">
                          <a:solidFill>
                            <a:srgbClr val="C00000"/>
                          </a:solidFill>
                        </a:rPr>
                        <a:t>The good thing / advantage is …</a:t>
                      </a:r>
                      <a:r>
                        <a:rPr lang="en-US" altLang="zh-CN" sz="2400" kern="1200" baseline="0" dirty="0" smtClean="0"/>
                        <a:t>,</a:t>
                      </a:r>
                    </a:p>
                    <a:p>
                      <a:pPr marL="0" lvl="0" algn="l" defTabSz="914400" rtl="0" eaLnBrk="1" latinLnBrk="0" hangingPunct="1">
                        <a:buSzPct val="50000"/>
                        <a:buFont typeface="Wingdings" pitchFamily="2" charset="2"/>
                        <a:buNone/>
                      </a:pPr>
                      <a:r>
                        <a:rPr lang="en-US" altLang="zh-CN" sz="2400" kern="1200" baseline="0" dirty="0" smtClean="0">
                          <a:solidFill>
                            <a:srgbClr val="C00000"/>
                          </a:solidFill>
                        </a:rPr>
                        <a:t>The problem / disadvantage / downside / limitation is …</a:t>
                      </a:r>
                      <a:r>
                        <a:rPr lang="en-US" altLang="zh-CN" sz="2400" kern="1200" baseline="0" dirty="0" smtClean="0"/>
                        <a:t>,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Char char="u"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CN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e.g. </a:t>
                      </a:r>
                      <a:r>
                        <a:rPr lang="en-US" altLang="zh-CN" sz="2400" kern="1200" baseline="0" dirty="0" smtClean="0"/>
                        <a:t>The public transport system is terrible. (con)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zh-CN" sz="2400" kern="1200" baseline="0" dirty="0" smtClean="0"/>
                        <a:t>           The good thing is that the food is cheap. (pro)</a:t>
                      </a:r>
                    </a:p>
                  </a:txBody>
                  <a:tcPr marB="0"/>
                </a:tc>
              </a:tr>
            </a:tbl>
          </a:graphicData>
        </a:graphic>
      </p:graphicFrame>
      <p:pic>
        <p:nvPicPr>
          <p:cNvPr id="11" name="图片 10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404" y="178592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993300"/>
                </a:solidFill>
              </a:rPr>
              <a:t>Listening skills</a:t>
            </a:r>
            <a:endParaRPr lang="zh-CN" altLang="en-US" sz="3000" b="1" dirty="0">
              <a:solidFill>
                <a:srgbClr val="9933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85786" y="2285992"/>
          <a:ext cx="7572428" cy="44228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572428"/>
              </a:tblGrid>
              <a:tr h="3538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Additional</a:t>
                      </a:r>
                      <a:r>
                        <a:rPr lang="en-US" altLang="zh-CN" sz="1800" dirty="0" smtClean="0"/>
                        <a:t> Tips</a:t>
                      </a:r>
                      <a:endParaRPr lang="en-US" altLang="zh-CN" sz="1600" b="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B="0"/>
                </a:tc>
              </a:tr>
              <a:tr h="4059449">
                <a:tc>
                  <a:txBody>
                    <a:bodyPr/>
                    <a:lstStyle/>
                    <a:p>
                      <a:pPr rtl="0">
                        <a:buSzPct val="110000"/>
                        <a:buFont typeface="Arial" pitchFamily="34" charset="0"/>
                        <a:buChar char="•"/>
                      </a:pPr>
                      <a:r>
                        <a:rPr lang="en-US" altLang="zh-CN" sz="2400" kern="1200" baseline="0" dirty="0" smtClean="0"/>
                        <a:t> Verbs: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Char char="u"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CN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e.g. </a:t>
                      </a:r>
                      <a:r>
                        <a:rPr lang="en-US" altLang="zh-CN" sz="2400" kern="1200" baseline="0" dirty="0" smtClean="0"/>
                        <a:t>Television can </a:t>
                      </a:r>
                      <a:r>
                        <a:rPr lang="en-US" altLang="zh-CN" sz="2400" u="sng" kern="1200" baseline="0" dirty="0" smtClean="0"/>
                        <a:t>trap us on the couch and stop our brains from working hard.</a:t>
                      </a:r>
                    </a:p>
                    <a:p>
                      <a:pPr marL="0" lvl="0" algn="l" defTabSz="914400" rtl="0" eaLnBrk="1" latinLnBrk="0" hangingPunct="1">
                        <a:buSzPct val="50000"/>
                        <a:buFont typeface="Wingdings" pitchFamily="2" charset="2"/>
                        <a:buChar char="l"/>
                      </a:pPr>
                      <a:r>
                        <a:rPr lang="en-US" altLang="zh-CN" sz="2400" kern="1200" baseline="0" dirty="0" smtClean="0"/>
                        <a:t> Conjunctions: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Char char="u"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CN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e.g. </a:t>
                      </a:r>
                      <a:r>
                        <a:rPr lang="en-US" altLang="zh-CN" sz="2400" kern="1200" baseline="0" dirty="0" smtClean="0"/>
                        <a:t> </a:t>
                      </a:r>
                      <a:r>
                        <a:rPr lang="en-US" altLang="zh-CN" sz="2400" kern="1200" baseline="0" dirty="0" smtClean="0">
                          <a:solidFill>
                            <a:srgbClr val="C00000"/>
                          </a:solidFill>
                        </a:rPr>
                        <a:t>however, nevertheless, but</a:t>
                      </a:r>
                      <a:r>
                        <a:rPr lang="en-US" altLang="zh-CN" sz="2400" kern="1200" baseline="0" dirty="0" smtClean="0"/>
                        <a:t>.</a:t>
                      </a:r>
                    </a:p>
                    <a:p>
                      <a:pPr marL="0" lvl="0" algn="l" defTabSz="914400" rtl="0" eaLnBrk="1" latinLnBrk="0" hangingPunct="1">
                        <a:buSzPct val="50000"/>
                        <a:buFont typeface="Wingdings" pitchFamily="2" charset="2"/>
                        <a:buChar char="l"/>
                      </a:pPr>
                      <a:r>
                        <a:rPr lang="en-US" altLang="zh-CN" sz="2400" kern="1200" baseline="0" dirty="0" smtClean="0"/>
                        <a:t> The speaker’s opinion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Wingdings"/>
                        <a:buChar char="u"/>
                        <a:tabLst/>
                        <a:defRPr/>
                      </a:pPr>
                      <a:r>
                        <a:rPr kumimoji="0" lang="zh-CN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zh-CN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e.g. </a:t>
                      </a:r>
                      <a:r>
                        <a:rPr lang="en-US" altLang="zh-CN" sz="2400" kern="1200" baseline="0" dirty="0" smtClean="0"/>
                        <a:t>if a speaker presents two alternative solutions to a problem, one of which he / she agrees with, while the other he / she does not, the speaker will usually talk of the one he / she does not approve of first and then the one he / she wants to promote second. </a:t>
                      </a:r>
                      <a:endPara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/>
                </a:tc>
              </a:tr>
            </a:tbl>
          </a:graphicData>
        </a:graphic>
      </p:graphicFrame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14554"/>
            <a:ext cx="7643866" cy="620416"/>
            <a:chOff x="857224" y="1500174"/>
            <a:chExt cx="7643866" cy="461665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00174"/>
              <a:ext cx="7286676" cy="343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Listen to three interviews and complete the table.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WHILE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87167" y="2081807"/>
              <a:ext cx="144000" cy="144000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57158" y="3000372"/>
          <a:ext cx="8215370" cy="36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6481"/>
                <a:gridCol w="3843888"/>
                <a:gridCol w="2035001"/>
              </a:tblGrid>
              <a:tr h="365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Cities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</a:t>
                      </a:r>
                      <a:endParaRPr lang="zh-CN" altLang="en-US" dirty="0"/>
                    </a:p>
                  </a:txBody>
                  <a:tcPr/>
                </a:tc>
              </a:tr>
              <a:tr h="32061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a great city for 1) __________ and going out</a:t>
                      </a:r>
                      <a:endParaRPr lang="zh-CN" altLang="en-US" sz="2400" kern="1200" baseline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a really 2) ____________, with lots of bars and clubs</a:t>
                      </a:r>
                      <a:endParaRPr lang="zh-CN" altLang="en-US" sz="2400" kern="1200" baseline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not much crime, 3) _____ streets</a:t>
                      </a:r>
                    </a:p>
                    <a:p>
                      <a:pPr algn="l">
                        <a:lnSpc>
                          <a:spcPct val="100000"/>
                        </a:lnSpc>
                        <a:buSzPct val="120000"/>
                        <a:buFont typeface="Arial" pitchFamily="34" charset="0"/>
                        <a:buChar char="•"/>
                      </a:pPr>
                      <a:r>
                        <a:rPr lang="en-US" altLang="zh-CN" sz="2400" kern="1200" baseline="0" dirty="0" smtClean="0"/>
                        <a:t> 4) _______ petrol</a:t>
                      </a:r>
                      <a:endParaRPr lang="zh-CN" altLang="en-US" sz="2400" kern="1200" baseline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lots of cheap taxis</a:t>
                      </a:r>
                    </a:p>
                    <a:p>
                      <a:pPr algn="l"/>
                      <a:r>
                        <a:rPr lang="zh-CN" altLang="en-US" sz="1800" kern="1200" baseline="0" dirty="0" smtClean="0"/>
                        <a:t>	</a:t>
                      </a:r>
                      <a:endParaRPr lang="zh-CN" alt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a lot of people, very crowded</a:t>
                      </a:r>
                      <a:endParaRPr lang="zh-CN" altLang="en-US" sz="2400" kern="1200" baseline="0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400" kern="1200" baseline="0" dirty="0" smtClean="0"/>
                        <a:t>• 5</a:t>
                      </a:r>
                      <a:r>
                        <a:rPr lang="en-US" altLang="zh-CN" sz="2400" kern="1200" baseline="0" dirty="0" smtClean="0"/>
                        <a:t>)_________ traffic</a:t>
                      </a:r>
                    </a:p>
                    <a:p>
                      <a:r>
                        <a:rPr lang="zh-CN" altLang="en-US" sz="1800" kern="1200" baseline="0" dirty="0" smtClean="0"/>
                        <a:t>	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857488" y="3714752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shopping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7686" y="4071942"/>
            <a:ext cx="214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good nightlife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7818" y="4786322"/>
            <a:ext cx="71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safe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7554" y="5572140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cheap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2330" y="4429132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terrible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23" name="图片 22" descr="B2U5_页面_02_图像_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3357562"/>
            <a:ext cx="2096550" cy="32146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2910" y="628652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Dubai</a:t>
            </a:r>
            <a:endParaRPr lang="zh-CN" altLang="en-US" dirty="0"/>
          </a:p>
        </p:txBody>
      </p:sp>
      <p:pic>
        <p:nvPicPr>
          <p:cNvPr id="25" name="图片 24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WHILE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87167" y="2081807"/>
              <a:ext cx="144000" cy="144000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42910" y="3000372"/>
          <a:ext cx="8143932" cy="36201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16164"/>
                <a:gridCol w="3885179"/>
                <a:gridCol w="1942589"/>
              </a:tblGrid>
              <a:tr h="351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Cities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</a:t>
                      </a:r>
                      <a:endParaRPr lang="zh-CN" altLang="en-US" dirty="0"/>
                    </a:p>
                  </a:txBody>
                  <a:tcPr/>
                </a:tc>
              </a:tr>
              <a:tr h="32543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baseline="0" dirty="0" smtClean="0"/>
                        <a:t>• cheap Japanese food in the supermarkets and 6) ___________</a:t>
                      </a:r>
                      <a:endParaRPr lang="zh-CN" altLang="en-US" sz="2400" kern="1200" baseline="0" dirty="0" smtClean="0"/>
                    </a:p>
                    <a:p>
                      <a:r>
                        <a:rPr lang="en-US" altLang="zh-CN" sz="2400" kern="1200" baseline="0" dirty="0" smtClean="0"/>
                        <a:t>• 7) ________ metro system, very 8) _____ and cheap</a:t>
                      </a:r>
                      <a:endParaRPr lang="zh-CN" altLang="en-US" sz="2400" kern="1200" baseline="0" dirty="0" smtClean="0"/>
                    </a:p>
                    <a:p>
                      <a:r>
                        <a:rPr lang="en-US" altLang="zh-CN" sz="2400" kern="1200" baseline="0" dirty="0" smtClean="0"/>
                        <a:t>• lots of parks and 9) ______ spaces, less polluted than people think</a:t>
                      </a:r>
                      <a:endParaRPr lang="zh-CN" alt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kern="1200" baseline="0" dirty="0" smtClean="0"/>
                    </a:p>
                    <a:p>
                      <a:r>
                        <a:rPr lang="en-US" altLang="zh-CN" sz="2400" kern="1200" baseline="0" dirty="0" smtClean="0"/>
                        <a:t>the metro is 10) ________	</a:t>
                      </a:r>
                    </a:p>
                    <a:p>
                      <a:r>
                        <a:rPr lang="zh-CN" altLang="en-US" sz="2400" kern="1200" baseline="0" dirty="0" smtClean="0"/>
                        <a:t>	</a:t>
                      </a:r>
                      <a:endParaRPr lang="zh-CN" altLang="en-US" sz="2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00364" y="4071942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restaurants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0430" y="4429132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 fantastic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9058" y="4824723"/>
            <a:ext cx="71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fast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5143512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green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8082" y="4000504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crowded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25" name="图片 24" descr="B2U5_页面_02_图像_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3429000"/>
            <a:ext cx="2095515" cy="31432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7224" y="621508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Tokyo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组合 26"/>
          <p:cNvGrpSpPr/>
          <p:nvPr/>
        </p:nvGrpSpPr>
        <p:grpSpPr>
          <a:xfrm>
            <a:off x="785786" y="2214554"/>
            <a:ext cx="7643866" cy="1116749"/>
            <a:chOff x="857224" y="1500174"/>
            <a:chExt cx="7643866" cy="830997"/>
          </a:xfrm>
        </p:grpSpPr>
        <p:sp>
          <p:nvSpPr>
            <p:cNvPr id="24" name="矩形 23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4414" y="1500174"/>
              <a:ext cx="7286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Listen to a radio program and rearrange the following expressions.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9" name="图片 28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14554"/>
            <a:ext cx="7643866" cy="1116749"/>
            <a:chOff x="857224" y="1500174"/>
            <a:chExt cx="7643866" cy="830997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00174"/>
              <a:ext cx="7286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Listen to a radio program and rearrange the following expressions.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WHILE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87167" y="2081807"/>
              <a:ext cx="144000" cy="144000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42910" y="3000372"/>
          <a:ext cx="7715304" cy="37147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0264"/>
                <a:gridCol w="4071966"/>
                <a:gridCol w="1643074"/>
              </a:tblGrid>
              <a:tr h="30956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Cities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Cons</a:t>
                      </a:r>
                      <a:endParaRPr lang="zh-CN" altLang="en-US" dirty="0"/>
                    </a:p>
                  </a:txBody>
                  <a:tcPr/>
                </a:tc>
              </a:tr>
              <a:tr h="33490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baseline="0" dirty="0" smtClean="0"/>
                        <a:t>• lots of young, 11) ________ people, a really good 12) _____________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13) _______ and 14) ______ streets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lots of things to 15) ____ and 16)______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beautiful buildings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one of the most 17) ________ coastlines in the world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18) ________ weather</a:t>
                      </a:r>
                      <a:endParaRPr lang="zh-CN" altLang="en-US" sz="2000" kern="1200" baseline="0" dirty="0" smtClean="0"/>
                    </a:p>
                    <a:p>
                      <a:r>
                        <a:rPr lang="en-US" altLang="zh-CN" sz="2000" kern="1200" baseline="0" dirty="0" smtClean="0"/>
                        <a:t>• a great café 19) ________ </a:t>
                      </a:r>
                      <a:r>
                        <a:rPr lang="zh-CN" altLang="en-US" sz="2000" kern="1200" baseline="0" dirty="0" smtClean="0"/>
                        <a:t>	</a:t>
                      </a:r>
                      <a:endParaRPr lang="zh-CN" altLang="en-US" sz="2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baseline="0" dirty="0" smtClean="0"/>
                        <a:t>20) ________ traffic and a terrible public transport system 	</a:t>
                      </a:r>
                    </a:p>
                    <a:p>
                      <a:r>
                        <a:rPr lang="zh-CN" altLang="en-US" sz="2000" kern="1200" baseline="0" dirty="0" smtClean="0"/>
                        <a:t>	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86314" y="3324525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friendly</a:t>
            </a:r>
            <a:r>
              <a:rPr lang="en-US" altLang="zh-CN" sz="2400" dirty="0" smtClean="0"/>
              <a:t>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3671832"/>
            <a:ext cx="192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atmosphere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57554" y="3957584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clean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14942" y="3957584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safe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9190" y="4286256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see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pic>
        <p:nvPicPr>
          <p:cNvPr id="25" name="图片 24" descr="B2U5_页面_02_图像_0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3429000"/>
            <a:ext cx="1979611" cy="32147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42910" y="621508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Sydney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4678" y="4600526"/>
            <a:ext cx="71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do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9190" y="5214950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beautiful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6116" y="5786454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perfect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72000" y="6100724"/>
            <a:ext cx="1214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culture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43768" y="3357562"/>
            <a:ext cx="128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too much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pic>
        <p:nvPicPr>
          <p:cNvPr id="31" name="图片 30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80584"/>
            <a:ext cx="7072362" cy="476912"/>
            <a:chOff x="857224" y="1500174"/>
            <a:chExt cx="7072362" cy="476912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Work in pairs and discuss the questions.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After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655237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142976" y="2857496"/>
            <a:ext cx="6429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457200"/>
            <a:r>
              <a:rPr lang="en-US" altLang="zh-CN" sz="2400" dirty="0" smtClean="0">
                <a:sym typeface="Wingdings"/>
              </a:rPr>
              <a:t>1 </a:t>
            </a:r>
            <a:r>
              <a:rPr lang="en-US" altLang="zh-CN" sz="2400" dirty="0" smtClean="0"/>
              <a:t>Which of the three cities do you like most? Why?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7686" y="3429000"/>
            <a:ext cx="3643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 like Sydney mainly because of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its beautiful harbor, beaches and buildings. I also like its warm weather and café culture. </a:t>
            </a:r>
          </a:p>
        </p:txBody>
      </p:sp>
      <p:pic>
        <p:nvPicPr>
          <p:cNvPr id="19" name="图片 18" descr="1d4a07fc8e93366d67190b5d1c747db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3429000"/>
            <a:ext cx="3357586" cy="2500330"/>
          </a:xfrm>
          <a:prstGeom prst="rect">
            <a:avLst/>
          </a:prstGeom>
        </p:spPr>
      </p:pic>
      <p:pic>
        <p:nvPicPr>
          <p:cNvPr id="15" name="图片 14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80584"/>
            <a:ext cx="7072362" cy="476912"/>
            <a:chOff x="857224" y="1500174"/>
            <a:chExt cx="7072362" cy="476912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Work in pairs and discuss the questions.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89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Listening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After</a:t>
              </a:r>
              <a:r>
                <a:rPr lang="en-US" altLang="zh-CN" sz="3000" b="1" dirty="0" smtClean="0"/>
                <a:t>    you listen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655237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142976" y="2786058"/>
            <a:ext cx="7643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2 Which other city do you know well? </a:t>
            </a:r>
            <a:r>
              <a:rPr lang="en-US" altLang="zh-CN" sz="2400" dirty="0" smtClean="0"/>
              <a:t>Write down all the positive and negative things about the city. Then take turns to explain why you like or don’t like the city. 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57290" y="4263948"/>
            <a:ext cx="714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lvl="1" indent="-180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Positive things: great employment options, better education for children, excellent health care, excellent cultural and recreational facilities, convenient public transportation, and colorful nightlife.</a:t>
            </a:r>
          </a:p>
          <a:p>
            <a:pPr marL="180000" lvl="1" indent="-180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Negative things: high living expenses and great pressure.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7290" y="3906758"/>
            <a:ext cx="62865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i="1" dirty="0" smtClean="0">
                <a:solidFill>
                  <a:srgbClr val="FF0000"/>
                </a:solidFill>
              </a:rPr>
              <a:t>The city I choose is Shanghai. </a:t>
            </a:r>
          </a:p>
          <a:p>
            <a:endParaRPr lang="zh-CN" altLang="en-US" dirty="0"/>
          </a:p>
        </p:txBody>
      </p:sp>
      <p:pic>
        <p:nvPicPr>
          <p:cNvPr id="17" name="图片 16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643042" y="4786322"/>
            <a:ext cx="5929354" cy="857256"/>
            <a:chOff x="2428860" y="1835383"/>
            <a:chExt cx="4643470" cy="593485"/>
          </a:xfrm>
        </p:grpSpPr>
        <p:sp>
          <p:nvSpPr>
            <p:cNvPr id="47" name="矩形 46"/>
            <p:cNvSpPr/>
            <p:nvPr/>
          </p:nvSpPr>
          <p:spPr>
            <a:xfrm>
              <a:off x="3044260" y="1835383"/>
              <a:ext cx="4028070" cy="5934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 smtClean="0">
                  <a:solidFill>
                    <a:schemeClr val="tx1"/>
                  </a:solidFill>
                </a:rPr>
                <a:t>recommend the best city to live in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428860" y="1835383"/>
              <a:ext cx="615400" cy="593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4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Learning objectives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643042" y="1785926"/>
            <a:ext cx="5929354" cy="857256"/>
            <a:chOff x="2428860" y="1835383"/>
            <a:chExt cx="4643470" cy="593485"/>
          </a:xfrm>
        </p:grpSpPr>
        <p:sp>
          <p:nvSpPr>
            <p:cNvPr id="31" name="矩形 30"/>
            <p:cNvSpPr/>
            <p:nvPr/>
          </p:nvSpPr>
          <p:spPr>
            <a:xfrm>
              <a:off x="3044260" y="1835383"/>
              <a:ext cx="4028070" cy="5934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 smtClean="0">
                  <a:solidFill>
                    <a:schemeClr val="tx1"/>
                  </a:solidFill>
                </a:rPr>
                <a:t>talk about city life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428860" y="1835383"/>
              <a:ext cx="615400" cy="593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643042" y="2786058"/>
            <a:ext cx="5929354" cy="857256"/>
            <a:chOff x="2428860" y="1835383"/>
            <a:chExt cx="4643470" cy="593485"/>
          </a:xfrm>
        </p:grpSpPr>
        <p:sp>
          <p:nvSpPr>
            <p:cNvPr id="38" name="矩形 37"/>
            <p:cNvSpPr/>
            <p:nvPr/>
          </p:nvSpPr>
          <p:spPr>
            <a:xfrm>
              <a:off x="3044260" y="1835383"/>
              <a:ext cx="4028070" cy="5934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800" dirty="0" smtClean="0">
                <a:solidFill>
                  <a:schemeClr val="tx1"/>
                </a:solidFill>
              </a:endParaRPr>
            </a:p>
            <a:p>
              <a:r>
                <a:rPr lang="en-US" altLang="zh-CN" sz="2800" dirty="0" smtClean="0">
                  <a:solidFill>
                    <a:schemeClr val="tx1"/>
                  </a:solidFill>
                </a:rPr>
                <a:t>understand pros and cons</a:t>
              </a:r>
            </a:p>
            <a:p>
              <a:endParaRPr lang="en-US" altLang="zh-CN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428860" y="1835383"/>
              <a:ext cx="615400" cy="593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2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43042" y="3786190"/>
            <a:ext cx="5929354" cy="857256"/>
            <a:chOff x="2428860" y="1835383"/>
            <a:chExt cx="4643470" cy="593485"/>
          </a:xfrm>
        </p:grpSpPr>
        <p:sp>
          <p:nvSpPr>
            <p:cNvPr id="43" name="矩形 42"/>
            <p:cNvSpPr/>
            <p:nvPr/>
          </p:nvSpPr>
          <p:spPr>
            <a:xfrm>
              <a:off x="3044260" y="1835383"/>
              <a:ext cx="4028070" cy="5934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 smtClean="0">
                  <a:solidFill>
                    <a:schemeClr val="tx1"/>
                  </a:solidFill>
                </a:rPr>
                <a:t>make</a:t>
              </a:r>
              <a:r>
                <a:rPr lang="en-US" altLang="zh-CN" sz="2800" dirty="0" smtClean="0"/>
                <a:t> </a:t>
              </a:r>
              <a:r>
                <a:rPr lang="en-US" altLang="zh-CN" sz="2800" dirty="0" smtClean="0">
                  <a:solidFill>
                    <a:schemeClr val="tx1"/>
                  </a:solidFill>
                </a:rPr>
                <a:t>and respond to complaints 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2428860" y="1835383"/>
              <a:ext cx="615400" cy="593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3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图片 14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0" y="3714752"/>
            <a:ext cx="9144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2910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Sharing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57554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Listening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072198" y="3000372"/>
            <a:ext cx="2214607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Viewing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87699.gif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80584"/>
            <a:ext cx="8143932" cy="846244"/>
            <a:chOff x="857224" y="1500174"/>
            <a:chExt cx="7072362" cy="846244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program information below and answer the questions.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BEFORE</a:t>
              </a:r>
              <a:r>
                <a:rPr lang="en-US" altLang="zh-CN" sz="3000" b="1" dirty="0" smtClean="0"/>
                <a:t>    you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2077669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142976" y="3143248"/>
            <a:ext cx="7358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1 </a:t>
            </a:r>
            <a:r>
              <a:rPr lang="en-US" altLang="zh-CN" sz="2400" dirty="0" smtClean="0"/>
              <a:t>Who are The Zimmers? What makes them different from other rock groups? </a:t>
            </a:r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643438" y="4286256"/>
            <a:ext cx="414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lvl="1" indent="-216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The band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is very different from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other rock groups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in that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it is the world’s oldest rock band, with the members’ combined age exceeding 3,000. </a:t>
            </a:r>
          </a:p>
        </p:txBody>
      </p:sp>
      <p:pic>
        <p:nvPicPr>
          <p:cNvPr id="23" name="图片 22" descr="B2U5_页面_14_图像_00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66" y="4357694"/>
            <a:ext cx="3143272" cy="22859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57290" y="3857628"/>
            <a:ext cx="5072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The Zimmers are a British rock band.      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80584"/>
            <a:ext cx="8143932" cy="846244"/>
            <a:chOff x="857224" y="1500174"/>
            <a:chExt cx="7072362" cy="846244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program information below and answer the questions.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BEFORE</a:t>
              </a:r>
              <a:r>
                <a:rPr lang="en-US" altLang="zh-CN" sz="3000" b="1" dirty="0" smtClean="0"/>
                <a:t>    your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2077669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214414" y="3143248"/>
            <a:ext cx="7429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2 </a:t>
            </a:r>
            <a:r>
              <a:rPr lang="en-US" altLang="zh-CN" sz="2400" dirty="0" smtClean="0"/>
              <a:t>How did The Zimmers become famous?</a:t>
            </a:r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28662" y="3571876"/>
            <a:ext cx="7072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i="1" dirty="0" smtClean="0">
                <a:solidFill>
                  <a:srgbClr val="FF0000"/>
                </a:solidFill>
              </a:rPr>
              <a:t>They recorded a version of The Who’s song “My Generation” in the famous Abbey Road Studios,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which earned them great popularity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on YouTube, and then got invited to appear on America’s biggest chat show in Hollywood. </a:t>
            </a:r>
          </a:p>
        </p:txBody>
      </p:sp>
      <p:pic>
        <p:nvPicPr>
          <p:cNvPr id="13" name="图片 12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857224" y="2380584"/>
            <a:ext cx="7072362" cy="846244"/>
            <a:chOff x="857224" y="1500174"/>
            <a:chExt cx="7072362" cy="846244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statements. Then watch the video clip and fill in the blanks.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WHILE</a:t>
              </a:r>
              <a:r>
                <a:rPr lang="en-US" altLang="zh-CN" sz="3000" b="1" dirty="0" smtClean="0"/>
                <a:t>    your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97859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85852" y="3214686"/>
            <a:ext cx="3000396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1 a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combined age  </a:t>
            </a:r>
          </a:p>
          <a:p>
            <a:pPr>
              <a:lnSpc>
                <a:spcPts val="32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57686" y="3214686"/>
            <a:ext cx="3000396" cy="481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3 40</a:t>
            </a:r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7290" y="3857628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2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forgotten; stuck indoors; felt right;  16 times; closure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357686" y="4000504"/>
            <a:ext cx="2857520" cy="91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4 available online; Two   million</a:t>
            </a:r>
            <a:endParaRPr lang="zh-CN" altLang="en-US" sz="2400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857224" y="2380584"/>
            <a:ext cx="7072362" cy="476912"/>
            <a:chOff x="857224" y="1500174"/>
            <a:chExt cx="7072362" cy="476912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 Work in pairs and discuss the questions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AFTER</a:t>
              </a:r>
              <a:r>
                <a:rPr lang="en-US" altLang="zh-CN" sz="3000" b="1" dirty="0" smtClean="0"/>
                <a:t>    your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97859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285852" y="2857496"/>
            <a:ext cx="7429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1 </a:t>
            </a:r>
            <a:r>
              <a:rPr lang="en-US" altLang="zh-CN" sz="2400" dirty="0" smtClean="0"/>
              <a:t>How do you think The Zimmers changed these old people’s lives?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500166" y="3714752"/>
            <a:ext cx="67866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The Zimmers have completely changed these old people’s lives. They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used to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feel lonely, forgotten and cast aside by society. But The Zimmers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offered them an excellent opportunity to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make friends, to come alive and most important of all, to be heard again by society.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14" name="图片 13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857224" y="2380584"/>
            <a:ext cx="7072362" cy="476912"/>
            <a:chOff x="857224" y="1500174"/>
            <a:chExt cx="7072362" cy="476912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 Work in pairs and discuss the questions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48" y="1214422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714348" y="1785926"/>
            <a:ext cx="3929090" cy="553998"/>
            <a:chOff x="714348" y="1857364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714348" y="1857364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AFTER</a:t>
              </a:r>
              <a:r>
                <a:rPr lang="en-US" altLang="zh-CN" sz="3000" b="1" dirty="0" smtClean="0"/>
                <a:t>    your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897859" y="2081807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285852" y="2857496"/>
            <a:ext cx="7429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2</a:t>
            </a:r>
            <a:r>
              <a:rPr lang="en-US" altLang="zh-CN" sz="2400" dirty="0" smtClean="0"/>
              <a:t> What problems do old people in China have? 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429124" y="3357562"/>
            <a:ext cx="43577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Who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will take care of them when they are in need of help and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care?</a:t>
            </a:r>
            <a:endParaRPr lang="en-US" altLang="zh-CN" sz="2400" i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sz="2400" i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the 4-2-1 type;</a:t>
            </a:r>
          </a:p>
          <a:p>
            <a:pPr>
              <a:buFont typeface="Arial" pitchFamily="34" charset="0"/>
              <a:buChar char="•"/>
            </a:pPr>
            <a:endParaRPr lang="en-US" altLang="zh-CN" sz="800" i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a social issue caused by many other practical problems in society.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17" name="图片 16" descr="22222d5c7d72_副本_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3357562"/>
            <a:ext cx="3000396" cy="2786082"/>
          </a:xfrm>
          <a:prstGeom prst="rect">
            <a:avLst/>
          </a:prstGeom>
        </p:spPr>
      </p:pic>
      <p:pic>
        <p:nvPicPr>
          <p:cNvPr id="14" name="图片 13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500034" y="2285992"/>
            <a:ext cx="7072362" cy="476912"/>
            <a:chOff x="857224" y="1500174"/>
            <a:chExt cx="7072362" cy="476912"/>
          </a:xfrm>
        </p:grpSpPr>
        <p:sp>
          <p:nvSpPr>
            <p:cNvPr id="10" name="矩形 9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 Work in pairs and discuss the questions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7158" y="1142984"/>
            <a:ext cx="1727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Viewing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357158" y="1643050"/>
            <a:ext cx="3929090" cy="553998"/>
            <a:chOff x="285720" y="1714488"/>
            <a:chExt cx="3929090" cy="553998"/>
          </a:xfrm>
        </p:grpSpPr>
        <p:sp>
          <p:nvSpPr>
            <p:cNvPr id="8" name="TextBox 7"/>
            <p:cNvSpPr txBox="1"/>
            <p:nvPr/>
          </p:nvSpPr>
          <p:spPr>
            <a:xfrm>
              <a:off x="285720" y="1714488"/>
              <a:ext cx="39290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 smtClean="0">
                  <a:solidFill>
                    <a:schemeClr val="accent5">
                      <a:lumMod val="75000"/>
                    </a:schemeClr>
                  </a:solidFill>
                </a:rPr>
                <a:t>AFTER</a:t>
              </a:r>
              <a:r>
                <a:rPr lang="en-US" altLang="zh-CN" sz="3000" b="1" dirty="0" smtClean="0"/>
                <a:t>    your view</a:t>
              </a:r>
              <a:endParaRPr lang="zh-CN" altLang="en-US" sz="3000" b="1" dirty="0"/>
            </a:p>
          </p:txBody>
        </p:sp>
        <p:sp>
          <p:nvSpPr>
            <p:cNvPr id="9" name="直角三角形 8"/>
            <p:cNvSpPr/>
            <p:nvPr/>
          </p:nvSpPr>
          <p:spPr>
            <a:xfrm rot="13554830">
              <a:off x="1387100" y="1887174"/>
              <a:ext cx="144000" cy="14400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000100" y="2714620"/>
            <a:ext cx="7786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457200"/>
            <a:r>
              <a:rPr lang="en-US" altLang="zh-CN" sz="2400" dirty="0" smtClean="0">
                <a:sym typeface="Wingdings"/>
              </a:rPr>
              <a:t>3 What do you think of the amendment of the law? Can you think of better ways to improve old people’s lives in China? </a:t>
            </a:r>
            <a:endParaRPr lang="zh-CN" altLang="en-US" sz="2400" dirty="0">
              <a:sym typeface="Wingding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85852" y="3500438"/>
            <a:ext cx="7286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I think the intention of the law is good, but it will do little to change the status quo.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290" y="4357694"/>
            <a:ext cx="742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some details are vague ; no clarification of the penalties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7290" y="4786322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too much pressure on migrant workers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290" y="5214950"/>
            <a:ext cx="75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may  cause more family conflicts and resentment     toward elderly parents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4414" y="6000768"/>
            <a:ext cx="757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People have to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establish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more day-care centers; hire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aides.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20" name="图片 19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76" y="6286520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023394"/>
            <a:ext cx="8001056" cy="846244"/>
            <a:chOff x="857224" y="1500174"/>
            <a:chExt cx="7616390" cy="846244"/>
          </a:xfrm>
        </p:grpSpPr>
        <p:sp>
          <p:nvSpPr>
            <p:cNvPr id="6" name="矩形 5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414" y="1515421"/>
              <a:ext cx="725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2000" indent="-360000"/>
              <a:r>
                <a:rPr lang="en-US" altLang="zh-CN" sz="2400" dirty="0" smtClean="0"/>
                <a:t> </a:t>
              </a:r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questions. Then listen to three conversations    and answer the questions. </a:t>
              </a:r>
            </a:p>
          </p:txBody>
        </p:sp>
      </p:grpSp>
      <p:pic>
        <p:nvPicPr>
          <p:cNvPr id="13" name="图片 12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14414" y="2714620"/>
            <a:ext cx="6215106" cy="286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Conversation 1</a:t>
            </a:r>
          </a:p>
          <a:p>
            <a:pPr>
              <a:lnSpc>
                <a:spcPts val="2880"/>
              </a:lnSpc>
            </a:pPr>
            <a:r>
              <a:rPr lang="en-US" altLang="zh-CN" sz="2400" dirty="0" smtClean="0"/>
              <a:t>1 Q: Where are the speakers? </a:t>
            </a:r>
          </a:p>
          <a:p>
            <a:pPr>
              <a:lnSpc>
                <a:spcPts val="288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In a hotel.</a:t>
            </a:r>
          </a:p>
          <a:p>
            <a:r>
              <a:rPr lang="en-US" altLang="zh-CN" sz="2400" dirty="0" smtClean="0"/>
              <a:t>2 Q: What is the problem?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        The air conditioning doesn’t work.</a:t>
            </a:r>
          </a:p>
          <a:p>
            <a:r>
              <a:rPr lang="en-US" altLang="zh-CN" sz="2400" dirty="0" smtClean="0"/>
              <a:t>3 Q: What does the receptionist offer to do?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        She will send someone up to look into it.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023394"/>
            <a:ext cx="8001056" cy="846244"/>
            <a:chOff x="857224" y="1500174"/>
            <a:chExt cx="7616390" cy="846244"/>
          </a:xfrm>
        </p:grpSpPr>
        <p:sp>
          <p:nvSpPr>
            <p:cNvPr id="6" name="矩形 5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414" y="1515421"/>
              <a:ext cx="725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2000" indent="-360000"/>
              <a:r>
                <a:rPr lang="en-US" altLang="zh-CN" sz="2400" dirty="0" smtClean="0"/>
                <a:t> </a:t>
              </a:r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questions. Then listen to three conversations    and answer the questions. </a:t>
              </a:r>
            </a:p>
          </p:txBody>
        </p:sp>
      </p:grpSp>
      <p:pic>
        <p:nvPicPr>
          <p:cNvPr id="13" name="图片 12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14414" y="2714620"/>
            <a:ext cx="6929486" cy="360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Conversation 2</a:t>
            </a:r>
          </a:p>
          <a:p>
            <a:pPr>
              <a:lnSpc>
                <a:spcPts val="2880"/>
              </a:lnSpc>
            </a:pPr>
            <a:r>
              <a:rPr lang="en-US" altLang="zh-CN" sz="2400" dirty="0" smtClean="0"/>
              <a:t>1 Q: Where are the speakers? </a:t>
            </a:r>
          </a:p>
          <a:p>
            <a:pPr>
              <a:lnSpc>
                <a:spcPts val="288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In a restaurant. </a:t>
            </a:r>
            <a:r>
              <a:rPr lang="en-US" altLang="zh-CN" sz="2400" dirty="0" smtClean="0"/>
              <a:t> </a:t>
            </a:r>
            <a:endParaRPr lang="en-US" altLang="zh-CN" sz="2400" i="1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2 Q: What is the problem?</a:t>
            </a:r>
          </a:p>
          <a:p>
            <a:pPr marL="576000" indent="-360000"/>
            <a:r>
              <a:rPr lang="en-US" altLang="zh-CN" sz="2400" i="1" dirty="0" smtClean="0">
                <a:solidFill>
                  <a:srgbClr val="FF0000"/>
                </a:solidFill>
              </a:rPr>
              <a:t>     They waited about 20 minutes for a table they booked, another hour for their meal, and were asked to pay the service charge. </a:t>
            </a:r>
          </a:p>
          <a:p>
            <a:r>
              <a:rPr lang="en-US" altLang="zh-CN" sz="2400" dirty="0" smtClean="0"/>
              <a:t>3 Q: What reason does the manager give?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         It was a very busy time of year. </a:t>
            </a:r>
            <a:endParaRPr lang="zh-CN" altLang="en-US" sz="2400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" name="组合 26"/>
          <p:cNvGrpSpPr/>
          <p:nvPr/>
        </p:nvGrpSpPr>
        <p:grpSpPr>
          <a:xfrm>
            <a:off x="785786" y="2023394"/>
            <a:ext cx="8001056" cy="846244"/>
            <a:chOff x="857224" y="1500174"/>
            <a:chExt cx="7616390" cy="846244"/>
          </a:xfrm>
        </p:grpSpPr>
        <p:sp>
          <p:nvSpPr>
            <p:cNvPr id="6" name="矩形 5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414" y="1515421"/>
              <a:ext cx="725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2000" indent="-360000"/>
              <a:r>
                <a:rPr lang="en-US" altLang="zh-CN" sz="2400" dirty="0" smtClean="0"/>
                <a:t> </a:t>
              </a:r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questions. Then listen to three conversations    and answer the questions. </a:t>
              </a:r>
            </a:p>
          </p:txBody>
        </p:sp>
      </p:grpSp>
      <p:pic>
        <p:nvPicPr>
          <p:cNvPr id="13" name="图片 12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214414" y="2714620"/>
            <a:ext cx="6215106" cy="323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Conversation 3</a:t>
            </a:r>
          </a:p>
          <a:p>
            <a:pPr>
              <a:lnSpc>
                <a:spcPts val="2880"/>
              </a:lnSpc>
            </a:pPr>
            <a:r>
              <a:rPr lang="en-US" altLang="zh-CN" sz="2400" dirty="0" smtClean="0"/>
              <a:t>1 Q: Where are the speakers? </a:t>
            </a:r>
          </a:p>
          <a:p>
            <a:pPr>
              <a:lnSpc>
                <a:spcPts val="288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In a train station. </a:t>
            </a:r>
          </a:p>
          <a:p>
            <a:r>
              <a:rPr lang="en-US" altLang="zh-CN" sz="2400" dirty="0" smtClean="0"/>
              <a:t>2 Q: How long has the woman waited? </a:t>
            </a:r>
          </a:p>
          <a:p>
            <a:pPr marL="252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      She has waited for over an hour. </a:t>
            </a:r>
          </a:p>
          <a:p>
            <a:r>
              <a:rPr lang="en-US" altLang="zh-CN" sz="2400" dirty="0" smtClean="0"/>
              <a:t>3 Q: Why is she surprised? </a:t>
            </a:r>
          </a:p>
          <a:p>
            <a:pPr marL="540000" indent="-576000"/>
            <a:r>
              <a:rPr lang="en-US" altLang="zh-CN" sz="2400" i="1" dirty="0" smtClean="0">
                <a:solidFill>
                  <a:srgbClr val="FF0000"/>
                </a:solidFill>
              </a:rPr>
              <a:t>        Because the man said the train was delayed   because of “the wrong type of snow”. </a:t>
            </a:r>
            <a:endParaRPr lang="zh-CN" altLang="en-US" sz="2400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Opening up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128586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itchFamily="34" charset="0"/>
                <a:ea typeface="Arial Unicode MS" pitchFamily="34" charset="-122"/>
                <a:cs typeface="Arial" pitchFamily="34" charset="0"/>
              </a:rPr>
              <a:t>Look at the pictures. Work in pairs and discuss. Which city is the best city for living in your mind? Why? </a:t>
            </a:r>
          </a:p>
        </p:txBody>
      </p:sp>
      <p:sp>
        <p:nvSpPr>
          <p:cNvPr id="34" name="矩形 33"/>
          <p:cNvSpPr/>
          <p:nvPr/>
        </p:nvSpPr>
        <p:spPr>
          <a:xfrm>
            <a:off x="3857620" y="40005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</p:txBody>
      </p:sp>
      <p:pic>
        <p:nvPicPr>
          <p:cNvPr id="19" name="图片 18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48424"/>
            <a:ext cx="466724" cy="46672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7158" y="2571744"/>
            <a:ext cx="8572560" cy="3650107"/>
            <a:chOff x="285720" y="2557456"/>
            <a:chExt cx="8572560" cy="365010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5720" y="2557456"/>
              <a:ext cx="8539393" cy="3650107"/>
              <a:chOff x="285720" y="2557456"/>
              <a:chExt cx="8539393" cy="3650107"/>
            </a:xfrm>
          </p:grpSpPr>
          <p:pic>
            <p:nvPicPr>
              <p:cNvPr id="9" name="图片 8" descr="B2U5_页面_02_图像_0005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3504" y="2557456"/>
                <a:ext cx="3681609" cy="3643338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285720" y="2571744"/>
                <a:ext cx="4853388" cy="3635819"/>
                <a:chOff x="1714480" y="3365081"/>
                <a:chExt cx="4572032" cy="3421505"/>
              </a:xfrm>
            </p:grpSpPr>
            <p:pic>
              <p:nvPicPr>
                <p:cNvPr id="11" name="图片 10" descr="B2U5_页面_02_图像_0001.jp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496" y="3365081"/>
                  <a:ext cx="2286016" cy="1776973"/>
                </a:xfrm>
                <a:prstGeom prst="rect">
                  <a:avLst/>
                </a:prstGeom>
              </p:spPr>
            </p:pic>
            <p:pic>
              <p:nvPicPr>
                <p:cNvPr id="12" name="图片 11" descr="B2U5_页面_02_图像_0003.jp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14480" y="5034845"/>
                  <a:ext cx="2286016" cy="1751741"/>
                </a:xfrm>
                <a:prstGeom prst="rect">
                  <a:avLst/>
                </a:prstGeom>
              </p:spPr>
            </p:pic>
            <p:pic>
              <p:nvPicPr>
                <p:cNvPr id="13" name="图片 12" descr="B2U5_页面_02_图像_0002.jp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4480" y="3365081"/>
                  <a:ext cx="2286016" cy="1684434"/>
                </a:xfrm>
                <a:prstGeom prst="rect">
                  <a:avLst/>
                </a:prstGeom>
              </p:spPr>
            </p:pic>
            <p:pic>
              <p:nvPicPr>
                <p:cNvPr id="14" name="图片 13" descr="B2U5_页面_02_图像_0004.jp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0496" y="4988747"/>
                  <a:ext cx="2286016" cy="1797839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714480" y="4357695"/>
                  <a:ext cx="1000132" cy="28575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Dubai (</a:t>
                  </a:r>
                  <a:r>
                    <a:rPr lang="zh-CN" altLang="en-US" sz="1200" b="1" dirty="0" smtClean="0"/>
                    <a:t>迪拜</a:t>
                  </a:r>
                  <a:r>
                    <a:rPr lang="en-US" altLang="zh-CN" sz="1200" b="1" dirty="0" smtClean="0"/>
                    <a:t>)</a:t>
                  </a:r>
                  <a:endParaRPr lang="zh-CN" altLang="en-US" sz="1200" b="1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146610" y="4214818"/>
                  <a:ext cx="1071570" cy="28575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Sydney (</a:t>
                  </a:r>
                  <a:r>
                    <a:rPr lang="zh-CN" altLang="en-US" sz="1200" b="1" dirty="0" smtClean="0"/>
                    <a:t>悉尼</a:t>
                  </a:r>
                  <a:r>
                    <a:rPr lang="en-US" altLang="zh-CN" sz="1200" b="1" dirty="0" smtClean="0"/>
                    <a:t>)</a:t>
                  </a:r>
                  <a:endParaRPr lang="zh-CN" altLang="en-US" sz="1200" b="1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86380" y="6000768"/>
                  <a:ext cx="928694" cy="276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Tokyo(</a:t>
                  </a:r>
                  <a:r>
                    <a:rPr lang="zh-CN" altLang="en-US" sz="1200" b="1" dirty="0" smtClean="0"/>
                    <a:t>东京</a:t>
                  </a:r>
                  <a:r>
                    <a:rPr lang="en-US" altLang="zh-CN" sz="1200" b="1" dirty="0" smtClean="0"/>
                    <a:t>)</a:t>
                  </a:r>
                  <a:endParaRPr lang="zh-CN" altLang="en-US" sz="1200" b="1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714480" y="6000768"/>
                  <a:ext cx="1714512" cy="276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Copenhagen (</a:t>
                  </a:r>
                  <a:r>
                    <a:rPr lang="zh-CN" altLang="en-US" sz="1200" b="1" dirty="0" smtClean="0"/>
                    <a:t>哥本哈根</a:t>
                  </a:r>
                  <a:r>
                    <a:rPr lang="en-US" altLang="zh-CN" sz="1200" b="1" dirty="0" smtClean="0"/>
                    <a:t>)</a:t>
                  </a:r>
                  <a:endParaRPr lang="zh-CN" altLang="en-US" sz="1200" b="1" dirty="0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7572396" y="2571744"/>
              <a:ext cx="128588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Munich (</a:t>
              </a:r>
              <a:r>
                <a:rPr lang="zh-CN" altLang="en-US" sz="1200" b="1" dirty="0" smtClean="0">
                  <a:latin typeface="+mn-ea"/>
                </a:rPr>
                <a:t>慕尼黑</a:t>
              </a:r>
              <a:r>
                <a:rPr lang="en-US" altLang="zh-CN" sz="1200" b="1" dirty="0" smtClean="0"/>
                <a:t>)</a:t>
              </a:r>
              <a:endParaRPr lang="zh-CN" alt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已买图片\图片\情侣\TWM1337651827_M.jpg;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9640" y="3286973"/>
            <a:ext cx="3024239" cy="271379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857364"/>
            <a:ext cx="7072362" cy="1200329"/>
            <a:chOff x="857224" y="1428736"/>
            <a:chExt cx="7072362" cy="1200329"/>
          </a:xfrm>
        </p:grpSpPr>
        <p:sp>
          <p:nvSpPr>
            <p:cNvPr id="6" name="矩形 5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414" y="1428736"/>
              <a:ext cx="6715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Read the table. Then listen to the conversation and write C for complaints and R for responses in the right column.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5357818" y="3429000"/>
            <a:ext cx="24288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  1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2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3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4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5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6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R</a:t>
            </a:r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pic>
        <p:nvPicPr>
          <p:cNvPr id="9" name="图片 8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14348" y="2037414"/>
          <a:ext cx="7643866" cy="1219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643866"/>
              </a:tblGrid>
              <a:tr h="3200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/>
                        <a:t>Additional</a:t>
                      </a:r>
                      <a:r>
                        <a:rPr lang="en-US" altLang="zh-CN" sz="2000" b="1" i="1" baseline="0" dirty="0" smtClean="0"/>
                        <a:t> Tips</a:t>
                      </a:r>
                      <a:endParaRPr lang="zh-CN" altLang="en-US" sz="2000" b="1" i="1" dirty="0"/>
                    </a:p>
                  </a:txBody>
                  <a:tcPr/>
                </a:tc>
              </a:tr>
              <a:tr h="4238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Making and responding to complaints 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071546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404" y="1517680"/>
            <a:ext cx="2489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993300"/>
                </a:solidFill>
              </a:rPr>
              <a:t>Speaking skills</a:t>
            </a:r>
            <a:endParaRPr lang="zh-CN" altLang="en-US" sz="3000" b="1" dirty="0">
              <a:solidFill>
                <a:srgbClr val="993300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14348" y="2857496"/>
          <a:ext cx="7643866" cy="3901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643866"/>
              </a:tblGrid>
              <a:tr h="28575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Making complaints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2550442">
                <a:tc>
                  <a:txBody>
                    <a:bodyPr/>
                    <a:lstStyle/>
                    <a:p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some polite expressions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Char char="•"/>
                      </a:pPr>
                      <a:r>
                        <a:rPr lang="en-US" altLang="zh-CN" sz="20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Excuse me, there seems / appears to be something wrong with ...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I’m sorry to say this, but I’m not at all happy with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 wonder if you could help me with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Informal  expressions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I’m rather annoyed about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I’m disturbed about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 cannot put up with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I’ve had enough of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It was time you did … </a:t>
                      </a:r>
                    </a:p>
                    <a:p>
                      <a:pPr>
                        <a:buSzPct val="130000"/>
                        <a:buFont typeface="Arial" pitchFamily="34" charset="0"/>
                        <a:buNone/>
                      </a:pP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I’m fed up with (someone doing) something … </a:t>
                      </a:r>
                      <a:endParaRPr lang="zh-CN" altLang="en-US" sz="2000" b="1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142984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1643050"/>
            <a:ext cx="2489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rgbClr val="993300"/>
                </a:solidFill>
              </a:rPr>
              <a:t>Speaking skills</a:t>
            </a:r>
            <a:endParaRPr lang="zh-CN" altLang="en-US" sz="3000" b="1" dirty="0">
              <a:solidFill>
                <a:srgbClr val="993300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14348" y="3000372"/>
          <a:ext cx="7715304" cy="28227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15304"/>
              </a:tblGrid>
              <a:tr h="42057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Responding to complaints </a:t>
                      </a:r>
                      <a:r>
                        <a:rPr lang="en-US" altLang="zh-CN" sz="2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23655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some polite expressions </a:t>
                      </a:r>
                    </a:p>
                    <a:p>
                      <a:r>
                        <a:rPr lang="zh-CN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I can’t tell you how sorry I am, I apologize for the inconvenience … </a:t>
                      </a: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I can understand how disappointed you must be about … </a:t>
                      </a: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endParaRPr lang="en-US" altLang="zh-CN" sz="2000" i="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Well, I’m afraid there isn’t much we can do about it right now. </a:t>
                      </a: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altLang="zh-CN" sz="20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I’m afraid we can’t help you at the moment. </a:t>
                      </a:r>
                      <a:endParaRPr lang="en-US" altLang="zh-CN" sz="200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14348" y="2143116"/>
          <a:ext cx="7715304" cy="85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715304"/>
              </a:tblGrid>
              <a:tr h="1247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/>
                        <a:t>Additional</a:t>
                      </a:r>
                      <a:r>
                        <a:rPr lang="en-US" altLang="zh-CN" sz="2000" b="1" i="1" baseline="0" dirty="0" smtClean="0"/>
                        <a:t> Tips</a:t>
                      </a:r>
                      <a:endParaRPr lang="zh-CN" altLang="en-US" sz="2000" b="1" i="1" dirty="0"/>
                    </a:p>
                  </a:txBody>
                  <a:tcPr/>
                </a:tc>
              </a:tr>
              <a:tr h="4238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Making and responding to complaints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951956"/>
            <a:ext cx="7072362" cy="476912"/>
            <a:chOff x="857224" y="1500174"/>
            <a:chExt cx="7072362" cy="476912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Role-play the situations.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42976" y="2428868"/>
            <a:ext cx="714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Situation 1</a:t>
            </a:r>
          </a:p>
          <a:p>
            <a:r>
              <a:rPr lang="en-US" altLang="zh-CN" sz="2400" dirty="0" smtClean="0">
                <a:solidFill>
                  <a:srgbClr val="993300"/>
                </a:solidFill>
              </a:rPr>
              <a:t>The fridge doesn’t work. </a:t>
            </a:r>
          </a:p>
          <a:p>
            <a:pPr marL="288000" indent="-457200"/>
            <a:r>
              <a:rPr lang="en-US" altLang="zh-CN" sz="2400" i="1" dirty="0" smtClean="0">
                <a:solidFill>
                  <a:srgbClr val="FF0000"/>
                </a:solidFill>
              </a:rPr>
              <a:t>A: Hello.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Could you help me? There’s a problem with the fridge. </a:t>
            </a:r>
          </a:p>
          <a:p>
            <a:r>
              <a:rPr lang="en-US" altLang="zh-CN" sz="2400" i="1" dirty="0" smtClean="0"/>
              <a:t>B: Oh yes?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A: I’ve just tried to turn it on, but it doesn’t work. </a:t>
            </a:r>
          </a:p>
          <a:p>
            <a:pPr marL="288000" indent="-457200"/>
            <a:r>
              <a:rPr lang="en-US" altLang="zh-CN" sz="2400" i="1" dirty="0" smtClean="0"/>
              <a:t>B: OK, we’ll look into it right away. I’ll send someone up. It’ll be about five minutes, OK?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A: Thanks. </a:t>
            </a:r>
          </a:p>
          <a:p>
            <a:r>
              <a:rPr lang="en-US" altLang="zh-CN" sz="2400" i="1" dirty="0" smtClean="0"/>
              <a:t>B: You’re welcome. And sorry about that. </a:t>
            </a:r>
          </a:p>
          <a:p>
            <a:endParaRPr lang="en-US" altLang="zh-CN" sz="2000" i="1" dirty="0" smtClean="0">
              <a:solidFill>
                <a:srgbClr val="FF0000"/>
              </a:solidFill>
            </a:endParaRPr>
          </a:p>
        </p:txBody>
      </p:sp>
      <p:pic>
        <p:nvPicPr>
          <p:cNvPr id="9" name="图片 8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951956"/>
            <a:ext cx="7072362" cy="476912"/>
            <a:chOff x="857224" y="1500174"/>
            <a:chExt cx="7072362" cy="476912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Role-play the situations.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42976" y="2428868"/>
            <a:ext cx="77867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Situation 2</a:t>
            </a:r>
          </a:p>
          <a:p>
            <a:r>
              <a:rPr lang="en-US" altLang="zh-CN" sz="2400" dirty="0" smtClean="0">
                <a:solidFill>
                  <a:srgbClr val="993300"/>
                </a:solidFill>
              </a:rPr>
              <a:t>You served me the wrong dish!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A: Hello.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Could you help me? </a:t>
            </a:r>
          </a:p>
          <a:p>
            <a:r>
              <a:rPr lang="en-US" altLang="zh-CN" sz="2400" i="1" dirty="0" smtClean="0"/>
              <a:t>B: Yes? </a:t>
            </a:r>
          </a:p>
          <a:p>
            <a:pPr marL="288000" indent="-457200"/>
            <a:r>
              <a:rPr lang="en-US" altLang="zh-CN" sz="2400" i="1" dirty="0" smtClean="0">
                <a:solidFill>
                  <a:srgbClr val="FF0000"/>
                </a:solidFill>
              </a:rPr>
              <a:t>A: I asked for pasta with chicken. But I was given pasta with fish. </a:t>
            </a:r>
          </a:p>
          <a:p>
            <a:pPr marL="288000" indent="-457200"/>
            <a:r>
              <a:rPr lang="en-US" altLang="zh-CN" sz="2400" i="1" dirty="0" smtClean="0"/>
              <a:t>B: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I’m terribly sorry for </a:t>
            </a:r>
            <a:r>
              <a:rPr lang="en-US" altLang="zh-CN" sz="2400" i="1" dirty="0" smtClean="0"/>
              <a:t>the mistake. I will bring the right dish in five minutes. </a:t>
            </a:r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A: Thanks. </a:t>
            </a:r>
          </a:p>
          <a:p>
            <a:r>
              <a:rPr lang="en-US" altLang="zh-CN" sz="2400" i="1" dirty="0" smtClean="0"/>
              <a:t>B: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/>
              <a:t>You’re welcome. And again, sorry about that. </a:t>
            </a:r>
            <a:endParaRPr lang="en-US" altLang="zh-CN" sz="2200" i="1" dirty="0" smtClean="0"/>
          </a:p>
        </p:txBody>
      </p:sp>
      <p:pic>
        <p:nvPicPr>
          <p:cNvPr id="9" name="图片 8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951956"/>
            <a:ext cx="7072362" cy="476912"/>
            <a:chOff x="857224" y="1500174"/>
            <a:chExt cx="7072362" cy="476912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Role-play the situations.</a:t>
              </a:r>
            </a:p>
          </p:txBody>
        </p:sp>
      </p:grpSp>
      <p:pic>
        <p:nvPicPr>
          <p:cNvPr id="9" name="图片 8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2976" y="3214686"/>
            <a:ext cx="72152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A: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I’m afraid I have a complaint.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Could I speak to the  director of our school, please?</a:t>
            </a:r>
            <a:endParaRPr lang="zh-CN" altLang="en-US" sz="2400" i="1" dirty="0" smtClean="0">
              <a:solidFill>
                <a:srgbClr val="FF0000"/>
              </a:solidFill>
            </a:endParaRPr>
          </a:p>
          <a:p>
            <a:pPr marL="216000" indent="-457200"/>
            <a:r>
              <a:rPr lang="en-US" altLang="zh-CN" sz="2400" i="1" dirty="0" smtClean="0"/>
              <a:t>B:Yes, please go ahead. I’m the director.</a:t>
            </a:r>
            <a:endParaRPr lang="zh-CN" altLang="en-US" sz="2400" i="1" dirty="0" smtClean="0"/>
          </a:p>
          <a:p>
            <a:pPr marL="21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A:Good afternoon, sir.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I’m sorry to trouble you, but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the heat doesn’t work and it is winter.</a:t>
            </a:r>
          </a:p>
          <a:p>
            <a:pPr marL="216000" indent="-457200"/>
            <a:r>
              <a:rPr lang="en-US" altLang="zh-CN" sz="2400" i="1" dirty="0" smtClean="0"/>
              <a:t>B: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I’m really sorry about that</a:t>
            </a:r>
            <a:r>
              <a:rPr lang="en-US" altLang="zh-CN" sz="2400" i="1" dirty="0" smtClean="0"/>
              <a:t>.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/>
              <a:t>I’ve already sent some people to look into it.</a:t>
            </a:r>
            <a:endParaRPr lang="zh-CN" altLang="en-US" sz="2400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42976" y="2428868"/>
            <a:ext cx="5572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Situation 3</a:t>
            </a:r>
          </a:p>
          <a:p>
            <a:r>
              <a:rPr lang="en-US" altLang="zh-CN" sz="2400" dirty="0" smtClean="0">
                <a:solidFill>
                  <a:srgbClr val="993300"/>
                </a:solidFill>
              </a:rPr>
              <a:t>What’s wrong with the school facilities?</a:t>
            </a:r>
          </a:p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00760" y="5857892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45200"/>
                </a:solidFill>
              </a:rPr>
              <a:t>(To be continued)</a:t>
            </a:r>
            <a:endParaRPr lang="zh-CN" altLang="en-US" dirty="0">
              <a:solidFill>
                <a:srgbClr val="A452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197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Role-play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1951956"/>
            <a:ext cx="7072362" cy="476912"/>
            <a:chOff x="857224" y="1500174"/>
            <a:chExt cx="7072362" cy="476912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Role-play the situations.</a:t>
              </a:r>
            </a:p>
          </p:txBody>
        </p:sp>
      </p:grpSp>
      <p:pic>
        <p:nvPicPr>
          <p:cNvPr id="9" name="图片 8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2976" y="3310970"/>
            <a:ext cx="80010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A:Thank you. And another thing 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 have to say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is that the  equipment in the Self Access Center is faulty.</a:t>
            </a:r>
            <a:endParaRPr lang="zh-CN" altLang="en-US" sz="2400" i="1" dirty="0" smtClean="0">
              <a:solidFill>
                <a:srgbClr val="FF0000"/>
              </a:solidFill>
            </a:endParaRPr>
          </a:p>
          <a:p>
            <a:pPr marL="216000" indent="-457200"/>
            <a:r>
              <a:rPr lang="en-US" altLang="zh-CN" sz="2400" i="1" dirty="0" smtClean="0"/>
              <a:t>B:</a:t>
            </a:r>
            <a:r>
              <a:rPr lang="en-US" altLang="zh-CN" sz="2400" b="1" i="1" dirty="0" smtClean="0">
                <a:solidFill>
                  <a:schemeClr val="accent1">
                    <a:lumMod val="75000"/>
                  </a:schemeClr>
                </a:solidFill>
              </a:rPr>
              <a:t>I’m sorry but there’s nothing we can do at the moment. </a:t>
            </a:r>
            <a:r>
              <a:rPr lang="en-US" altLang="zh-CN" sz="2400" i="1" dirty="0" smtClean="0"/>
              <a:t>We know some equipment there is beyond repair, and we plan to purchase some new equipment but the funds have not been approved yet.</a:t>
            </a:r>
            <a:endParaRPr lang="zh-CN" altLang="en-US" sz="2400" i="1" dirty="0" smtClean="0"/>
          </a:p>
          <a:p>
            <a:r>
              <a:rPr lang="en-US" altLang="zh-CN" sz="2400" i="1" dirty="0" smtClean="0">
                <a:solidFill>
                  <a:srgbClr val="FF0000"/>
                </a:solidFill>
              </a:rPr>
              <a:t>A:That’s too bad. Anyhow, thank you.</a:t>
            </a:r>
            <a:endParaRPr lang="zh-CN" altLang="en-US" sz="2400" i="1" dirty="0" smtClean="0">
              <a:solidFill>
                <a:srgbClr val="FF0000"/>
              </a:solidFill>
            </a:endParaRPr>
          </a:p>
          <a:p>
            <a:r>
              <a:rPr lang="en-US" altLang="zh-CN" sz="2400" i="1" dirty="0" smtClean="0"/>
              <a:t>B:You’re welcome.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4414" y="2643182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45200"/>
                </a:solidFill>
              </a:rPr>
              <a:t>(Continued)</a:t>
            </a:r>
            <a:endParaRPr lang="zh-CN" altLang="en-US" dirty="0">
              <a:solidFill>
                <a:srgbClr val="A452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09146"/>
            <a:ext cx="7072362" cy="476912"/>
            <a:chOff x="857224" y="1500174"/>
            <a:chExt cx="7072362" cy="476912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Study the statistics.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2489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Get ideas</a:t>
            </a:r>
            <a:endParaRPr lang="zh-CN" altLang="en-US" sz="3000" b="1" dirty="0"/>
          </a:p>
        </p:txBody>
      </p:sp>
      <p:pic>
        <p:nvPicPr>
          <p:cNvPr id="11" name="图片 10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662" y="857232"/>
            <a:ext cx="700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8" name="图片 17" descr="QQ截图20150715141517.png"/>
          <p:cNvPicPr>
            <a:picLocks noChangeAspect="1"/>
          </p:cNvPicPr>
          <p:nvPr/>
        </p:nvPicPr>
        <p:blipFill>
          <a:blip r:embed="rId4"/>
          <a:srcRect l="-137"/>
          <a:stretch>
            <a:fillRect/>
          </a:stretch>
        </p:blipFill>
        <p:spPr>
          <a:xfrm>
            <a:off x="785786" y="2928934"/>
            <a:ext cx="7643866" cy="3557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2"/>
            <a:ext cx="7072362" cy="461666"/>
            <a:chOff x="857224" y="1500174"/>
            <a:chExt cx="7072362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Take notes in the table.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000100" y="2857496"/>
          <a:ext cx="7643866" cy="2939481"/>
        </p:xfrm>
        <a:graphic>
          <a:graphicData uri="http://schemas.openxmlformats.org/drawingml/2006/table">
            <a:tbl>
              <a:tblPr/>
              <a:tblGrid>
                <a:gridCol w="1357322"/>
                <a:gridCol w="3143273"/>
                <a:gridCol w="3143271"/>
              </a:tblGrid>
              <a:tr h="22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Cities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Pros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Cons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634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rgbClr val="221E1F"/>
                          </a:solidFill>
                          <a:latin typeface="+mn-lt"/>
                          <a:cs typeface="Sabon LT Std"/>
                        </a:rPr>
                        <a:t>A</a:t>
                      </a:r>
                    </a:p>
                  </a:txBody>
                  <a:tcPr marL="52779" marR="527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00298" y="3286124"/>
            <a:ext cx="29289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household income (Rank: 3)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 crime rate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public transportation (Rank: 2)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cultural atmosphere (Rank: 3) </a:t>
            </a:r>
            <a:r>
              <a:rPr lang="en-US" altLang="zh-CN" dirty="0" smtClean="0"/>
              <a:t>	</a:t>
            </a:r>
          </a:p>
          <a:p>
            <a:pPr marL="177800" indent="-177800"/>
            <a:endParaRPr lang="zh-CN" altLang="en-US" i="1" kern="100" dirty="0" smtClean="0">
              <a:solidFill>
                <a:srgbClr val="FF0000"/>
              </a:solidFill>
              <a:cs typeface="Times New Roman"/>
            </a:endParaRPr>
          </a:p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2132" y="3286124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570" y="3286124"/>
            <a:ext cx="29289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  <a:buFont typeface="Arial" pitchFamily="34" charset="0"/>
              <a:buChar char="•"/>
            </a:pPr>
            <a:r>
              <a:rPr lang="en-US" altLang="zh-CN" sz="2000" i="1" dirty="0" smtClean="0">
                <a:solidFill>
                  <a:srgbClr val="FF0000"/>
                </a:solidFill>
              </a:rPr>
              <a:t> High average house price (Rank: 2)</a:t>
            </a:r>
          </a:p>
          <a:p>
            <a:pPr>
              <a:buSzPct val="125000"/>
              <a:buFont typeface="Arial" pitchFamily="34" charset="0"/>
              <a:buChar char="•"/>
            </a:pPr>
            <a:r>
              <a:rPr lang="en-US" altLang="zh-CN" sz="2000" i="1" dirty="0" smtClean="0">
                <a:solidFill>
                  <a:srgbClr val="FF0000"/>
                </a:solidFill>
              </a:rPr>
              <a:t> High unemployment rate (Rank: 2)</a:t>
            </a:r>
          </a:p>
          <a:p>
            <a:pPr>
              <a:buSzPct val="125000"/>
              <a:buFont typeface="Arial" pitchFamily="34" charset="0"/>
              <a:buChar char="•"/>
            </a:pPr>
            <a:r>
              <a:rPr lang="en-US" altLang="zh-CN" sz="2000" i="1" dirty="0" smtClean="0">
                <a:solidFill>
                  <a:srgbClr val="FF0000"/>
                </a:solidFill>
              </a:rPr>
              <a:t> Fewer doctors per 1,000 people (Rank: 5)</a:t>
            </a:r>
          </a:p>
          <a:p>
            <a:pPr>
              <a:buSzPct val="125000"/>
              <a:buFont typeface="Arial" pitchFamily="34" charset="0"/>
              <a:buChar char="•"/>
            </a:pPr>
            <a:r>
              <a:rPr lang="en-US" altLang="zh-CN" sz="2000" i="1" dirty="0" smtClean="0">
                <a:solidFill>
                  <a:srgbClr val="FF0000"/>
                </a:solidFill>
              </a:rPr>
              <a:t> Poor air quality (Rank: 1)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2"/>
            <a:ext cx="7072362" cy="461666"/>
            <a:chOff x="857224" y="1500174"/>
            <a:chExt cx="7072362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Take notes in the table.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00100" y="2857496"/>
          <a:ext cx="7643868" cy="2939481"/>
        </p:xfrm>
        <a:graphic>
          <a:graphicData uri="http://schemas.openxmlformats.org/drawingml/2006/table">
            <a:tbl>
              <a:tblPr/>
              <a:tblGrid>
                <a:gridCol w="1357322"/>
                <a:gridCol w="3286148"/>
                <a:gridCol w="3000398"/>
              </a:tblGrid>
              <a:tr h="22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Cities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Pros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Cons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634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rgbClr val="221E1F"/>
                          </a:solidFill>
                          <a:latin typeface="+mn-lt"/>
                          <a:cs typeface="Sabon LT Std"/>
                        </a:rPr>
                        <a:t>B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00298" y="2928934"/>
            <a:ext cx="31432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Reasonable average house price (Rank: 3)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Comparatively lower crime rate (Rank:3)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public transportation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cultural atmosphere (Rank: 2) </a:t>
            </a:r>
            <a:r>
              <a:rPr lang="en-US" altLang="zh-CN" sz="2000" dirty="0" smtClean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3570" y="2928934"/>
            <a:ext cx="2857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 household income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unemployment rate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Fewer doctors per 1,000 people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Poor air quality (Rank: 2) </a:t>
            </a:r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Opening up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7620" y="40005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28926" y="2750102"/>
            <a:ext cx="5857916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252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Accommodation in Copenhagen is  cheaper than in many other European capitals;</a:t>
            </a:r>
          </a:p>
          <a:p>
            <a:pPr marL="432000" indent="-252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Public transport is well organized;</a:t>
            </a:r>
          </a:p>
          <a:p>
            <a:pPr marL="432000" indent="-252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Copenhagen has a rich cultural life; </a:t>
            </a:r>
          </a:p>
          <a:p>
            <a:pPr marL="432000" indent="-252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Flexible work culture and extensive, affordable childcare system.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pic>
        <p:nvPicPr>
          <p:cNvPr id="20" name="图片 19" descr="B2U5_页面_02_图像_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285992"/>
            <a:ext cx="2571768" cy="3714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158" y="128586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Look at the pictures. Work in pairs and discuss. Which city is the best city for living in your mind? Why?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472" y="5643578"/>
            <a:ext cx="1928826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Copenhagen (</a:t>
            </a:r>
            <a:r>
              <a:rPr lang="zh-CN" altLang="en-US" sz="1400" b="1" dirty="0" smtClean="0"/>
              <a:t>哥本哈根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43240" y="2250036"/>
            <a:ext cx="578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I think Copenhagen is the best city for living.</a:t>
            </a:r>
            <a:endParaRPr lang="zh-CN" altLang="en-US" sz="2400" dirty="0"/>
          </a:p>
        </p:txBody>
      </p:sp>
      <p:pic>
        <p:nvPicPr>
          <p:cNvPr id="10" name="图片 9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2"/>
            <a:ext cx="7072362" cy="461666"/>
            <a:chOff x="857224" y="1500174"/>
            <a:chExt cx="7072362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Take notes in the table.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00100" y="2857496"/>
          <a:ext cx="7643866" cy="3357586"/>
        </p:xfrm>
        <a:graphic>
          <a:graphicData uri="http://schemas.openxmlformats.org/drawingml/2006/table">
            <a:tbl>
              <a:tblPr/>
              <a:tblGrid>
                <a:gridCol w="1357322"/>
                <a:gridCol w="3000396"/>
                <a:gridCol w="3286148"/>
              </a:tblGrid>
              <a:tr h="22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Cities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Pros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Cons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527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rgbClr val="221E1F"/>
                          </a:solidFill>
                          <a:latin typeface="+mn-lt"/>
                          <a:cs typeface="Sabon LT Std"/>
                        </a:rPr>
                        <a:t>C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57422" y="3000372"/>
            <a:ext cx="307183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Reasonable population growth rate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air quality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Pretty good public transportation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cultural atmosphere (Rank: 1) </a:t>
            </a:r>
            <a:r>
              <a:rPr lang="en-US" altLang="zh-CN" sz="2000" dirty="0" smtClean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7818" y="3000372"/>
            <a:ext cx="3429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Relatively lower household income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average house price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Higher unemployment rate (Rank: 3)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Higher crime rate (Rank: 2)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Fewer doctors per 1,000 people (Rank: 3) 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2"/>
            <a:ext cx="7072362" cy="461666"/>
            <a:chOff x="857224" y="1500174"/>
            <a:chExt cx="7072362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Take notes in the table.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00100" y="2857496"/>
          <a:ext cx="7500990" cy="3357586"/>
        </p:xfrm>
        <a:graphic>
          <a:graphicData uri="http://schemas.openxmlformats.org/drawingml/2006/table">
            <a:tbl>
              <a:tblPr/>
              <a:tblGrid>
                <a:gridCol w="1214446"/>
                <a:gridCol w="4071966"/>
                <a:gridCol w="2214578"/>
              </a:tblGrid>
              <a:tr h="22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Cities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Pros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Cons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527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rgbClr val="221E1F"/>
                          </a:solidFill>
                          <a:latin typeface="+mn-lt"/>
                          <a:cs typeface="Sabon LT Std"/>
                        </a:rPr>
                        <a:t>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14546" y="2932885"/>
            <a:ext cx="4143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household income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Lower average house price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Lower unemployment rate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Lower crime rate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More doctors per 1,000 people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air quality (Rank: 4)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Pretty good public transportation (Rank: 3) </a:t>
            </a:r>
            <a:r>
              <a:rPr lang="en-US" altLang="zh-CN" sz="2000" dirty="0" smtClean="0"/>
              <a:t>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12" y="2928934"/>
            <a:ext cx="25003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Higher population growth rate (may create problems) (Rank: 2)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Relatively poor cultural atmosphere (Rank: 4) </a:t>
            </a:r>
            <a:r>
              <a:rPr lang="en-US" altLang="zh-CN" dirty="0"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2"/>
            <a:ext cx="7072362" cy="461666"/>
            <a:chOff x="857224" y="1500174"/>
            <a:chExt cx="7072362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Take notes in the table.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00100" y="2857496"/>
          <a:ext cx="7429552" cy="3500462"/>
        </p:xfrm>
        <a:graphic>
          <a:graphicData uri="http://schemas.openxmlformats.org/drawingml/2006/table">
            <a:tbl>
              <a:tblPr/>
              <a:tblGrid>
                <a:gridCol w="1357322"/>
                <a:gridCol w="2928958"/>
                <a:gridCol w="3143272"/>
              </a:tblGrid>
              <a:tr h="22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Cities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Pros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FFFF"/>
                          </a:solidFill>
                          <a:latin typeface="+mn-lt"/>
                          <a:cs typeface="Sabon LT Std"/>
                        </a:rPr>
                        <a:t>Cons</a:t>
                      </a: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956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 smtClean="0">
                        <a:solidFill>
                          <a:srgbClr val="221E1F"/>
                        </a:solidFill>
                        <a:latin typeface="+mn-lt"/>
                        <a:cs typeface="Sabon LT Std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rgbClr val="221E1F"/>
                          </a:solidFill>
                          <a:latin typeface="+mn-lt"/>
                          <a:cs typeface="Sabon LT Std"/>
                        </a:rPr>
                        <a:t>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spcAft>
                          <a:spcPts val="0"/>
                        </a:spcAft>
                      </a:pPr>
                      <a:endParaRPr lang="zh-CN" sz="2000" i="1" kern="100" dirty="0">
                        <a:solidFill>
                          <a:srgbClr val="FF000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52779" marR="527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57422" y="2928934"/>
            <a:ext cx="2928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household income (Rank: 2)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Lower average house price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Low unemployment rate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Less rain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Good air quality (Rank: 3) </a:t>
            </a:r>
            <a:r>
              <a:rPr lang="en-US" altLang="zh-CN" dirty="0" smtClean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6380" y="2919614"/>
            <a:ext cx="307183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 crime rate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Fewer doctors per 1,000 people (Rank: 2)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Higher population growth rate (may create problems) (Rank: 1)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Poorer public transportation (Rank: 5) </a:t>
            </a:r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• Poorer cultural atmosphere (Rank: 5) </a:t>
            </a:r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357430"/>
            <a:ext cx="7929618" cy="461666"/>
            <a:chOff x="857224" y="1500174"/>
            <a:chExt cx="7405964" cy="461666"/>
          </a:xfrm>
        </p:grpSpPr>
        <p:sp>
          <p:nvSpPr>
            <p:cNvPr id="7" name="矩形 6"/>
            <p:cNvSpPr/>
            <p:nvPr/>
          </p:nvSpPr>
          <p:spPr>
            <a:xfrm>
              <a:off x="857224" y="1500175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7048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Recommend the best city to live in and give reasons.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Discuss and organize ideas</a:t>
            </a:r>
            <a:endParaRPr lang="zh-CN" alt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14414" y="2786059"/>
            <a:ext cx="79295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City D</a:t>
            </a:r>
            <a:r>
              <a:rPr lang="en-US" altLang="zh-CN" sz="2400" b="1" dirty="0" smtClean="0"/>
              <a:t> </a:t>
            </a:r>
          </a:p>
          <a:p>
            <a:pPr lvl="0" indent="-720000"/>
            <a:r>
              <a:rPr lang="en-US" altLang="zh-CN" sz="2400" i="1" dirty="0" smtClean="0">
                <a:solidFill>
                  <a:srgbClr val="FF0000"/>
                </a:solidFill>
              </a:rPr>
              <a:t>• high household income;</a:t>
            </a:r>
          </a:p>
          <a:p>
            <a:pPr indent="-720000"/>
            <a:r>
              <a:rPr lang="en-US" altLang="zh-CN" sz="2400" i="1" dirty="0" smtClean="0">
                <a:solidFill>
                  <a:srgbClr val="FF0000"/>
                </a:solidFill>
              </a:rPr>
              <a:t>• low living expenses (lower house prices);</a:t>
            </a:r>
          </a:p>
          <a:p>
            <a:pPr marL="180000" indent="-720000"/>
            <a:r>
              <a:rPr lang="en-US" altLang="zh-CN" sz="2400" i="1" dirty="0" smtClean="0">
                <a:solidFill>
                  <a:srgbClr val="FF0000"/>
                </a:solidFill>
              </a:rPr>
              <a:t>• better employment opportunities (lower unemployment rate)</a:t>
            </a:r>
          </a:p>
          <a:p>
            <a:pPr indent="-720000"/>
            <a:r>
              <a:rPr lang="en-US" altLang="zh-CN" sz="2400" i="1" dirty="0" smtClean="0">
                <a:solidFill>
                  <a:srgbClr val="FF0000"/>
                </a:solidFill>
              </a:rPr>
              <a:t>• better security (lower crime rate)</a:t>
            </a:r>
          </a:p>
          <a:p>
            <a:pPr indent="-720000"/>
            <a:r>
              <a:rPr lang="en-US" altLang="zh-CN" sz="2400" i="1" dirty="0" smtClean="0">
                <a:solidFill>
                  <a:srgbClr val="FF0000"/>
                </a:solidFill>
              </a:rPr>
              <a:t>• better health care (more doctors per 1,000 people)</a:t>
            </a:r>
          </a:p>
          <a:p>
            <a:pPr marL="216000" indent="-720000"/>
            <a:r>
              <a:rPr lang="en-US" altLang="zh-CN" sz="2400" i="1" dirty="0" smtClean="0">
                <a:solidFill>
                  <a:srgbClr val="FF0000"/>
                </a:solidFill>
              </a:rPr>
              <a:t>• good air quality (lower PM2.5); </a:t>
            </a:r>
          </a:p>
          <a:p>
            <a:pPr marL="180000" indent="-720000"/>
            <a:r>
              <a:rPr lang="en-US" altLang="zh-CN" sz="2400" i="1" dirty="0" smtClean="0">
                <a:solidFill>
                  <a:srgbClr val="FF0000"/>
                </a:solidFill>
              </a:rPr>
              <a:t>• pretty good public transportation (higher percentage of the workforce utilizing public transport)</a:t>
            </a:r>
          </a:p>
          <a:p>
            <a:pPr marL="180000" indent="-720000"/>
            <a:endParaRPr lang="en-US" altLang="zh-CN" sz="2400" i="1" dirty="0" smtClean="0">
              <a:solidFill>
                <a:srgbClr val="FF0000"/>
              </a:solidFill>
            </a:endParaRPr>
          </a:p>
          <a:p>
            <a:pPr marL="180000" indent="-720000"/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Speaking for communication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34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Group discussion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785786" y="2285993"/>
            <a:ext cx="7143800" cy="461665"/>
            <a:chOff x="857224" y="1500174"/>
            <a:chExt cx="6735583" cy="596698"/>
          </a:xfrm>
        </p:grpSpPr>
        <p:sp>
          <p:nvSpPr>
            <p:cNvPr id="7" name="矩形 6"/>
            <p:cNvSpPr/>
            <p:nvPr/>
          </p:nvSpPr>
          <p:spPr>
            <a:xfrm>
              <a:off x="857224" y="1500174"/>
              <a:ext cx="357174" cy="5966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4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4414" y="1500174"/>
              <a:ext cx="6378393" cy="59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Present your ideas to the class.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5404" y="1785926"/>
            <a:ext cx="4703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/>
              <a:t>Present ideas</a:t>
            </a:r>
            <a:endParaRPr lang="zh-CN" altLang="en-US" sz="3000" b="1" dirty="0"/>
          </a:p>
        </p:txBody>
      </p:sp>
      <p:pic>
        <p:nvPicPr>
          <p:cNvPr id="11" name="图片 10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pic>
        <p:nvPicPr>
          <p:cNvPr id="10" name="图片 9" descr="aHR0cDovL2ltZy50YW9waWMuY29tL3VwbG9hZHMvYWxsaW1nLzEzMTAxOC8yMzUxMDQtMTMxMDFQUTIxOTQ0LmpwZw==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2857496"/>
            <a:ext cx="6000792" cy="3554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Further practice in listening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397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Short conversations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20" y="2000240"/>
            <a:ext cx="82153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6000" indent="-457200"/>
            <a:r>
              <a:rPr lang="en-US" altLang="zh-CN" sz="2400" dirty="0" smtClean="0"/>
              <a:t>1 Q: What attracts the woman most in a big city? </a:t>
            </a:r>
          </a:p>
          <a:p>
            <a:pPr marL="93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       A  Access to various forms of entertainment.</a:t>
            </a:r>
          </a:p>
          <a:p>
            <a:pPr marL="936000" indent="-457200"/>
            <a:r>
              <a:rPr lang="en-US" altLang="zh-CN" sz="2400" dirty="0" smtClean="0"/>
              <a:t>2 Q: What do we know from what the woman said? </a:t>
            </a:r>
          </a:p>
          <a:p>
            <a:pPr marL="93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       A  She prefers outdoor parking.</a:t>
            </a:r>
          </a:p>
          <a:p>
            <a:pPr marL="936000" indent="-457200"/>
            <a:r>
              <a:rPr lang="en-US" altLang="zh-CN" sz="2400" dirty="0" smtClean="0"/>
              <a:t>3 Q: What does the woman imply? </a:t>
            </a:r>
          </a:p>
          <a:p>
            <a:pPr marL="1080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     B  Big cities are now gradually losing their appeal.</a:t>
            </a:r>
          </a:p>
          <a:p>
            <a:pPr marL="936000" indent="-457200"/>
            <a:r>
              <a:rPr lang="en-US" altLang="zh-CN" sz="2400" dirty="0" smtClean="0"/>
              <a:t>4 Q: What does the man say about the aging problem? </a:t>
            </a:r>
          </a:p>
          <a:p>
            <a:pPr marL="1440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A  The aging problem emerges earlier than expected.</a:t>
            </a:r>
          </a:p>
          <a:p>
            <a:pPr marL="1080000" indent="-720000"/>
            <a:r>
              <a:rPr lang="en-US" altLang="zh-CN" sz="2400" dirty="0" smtClean="0"/>
              <a:t>  5 Q: What does the woman think about the people living  in big cities? </a:t>
            </a:r>
          </a:p>
          <a:p>
            <a:pPr marL="936000" indent="-457200"/>
            <a:r>
              <a:rPr lang="en-US" altLang="zh-CN" sz="2400" i="1" dirty="0" smtClean="0">
                <a:solidFill>
                  <a:srgbClr val="FF0000"/>
                </a:solidFill>
              </a:rPr>
              <a:t>         D  They are more likely to have mental problems.</a:t>
            </a:r>
          </a:p>
        </p:txBody>
      </p:sp>
      <p:pic>
        <p:nvPicPr>
          <p:cNvPr id="6" name="图片 5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Further practice in listening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142984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Long conversation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348" y="2000240"/>
            <a:ext cx="6929486" cy="43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ts val="3100"/>
              </a:lnSpc>
            </a:pPr>
            <a:r>
              <a:rPr lang="en-US" altLang="zh-CN" sz="2400" dirty="0" smtClean="0"/>
              <a:t>1 Q: What is Emily going to do? </a:t>
            </a:r>
          </a:p>
          <a:p>
            <a:pPr>
              <a:lnSpc>
                <a:spcPts val="31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A  She is going to move to Santa Fe.</a:t>
            </a:r>
          </a:p>
          <a:p>
            <a:pPr marL="266700" indent="-266700">
              <a:lnSpc>
                <a:spcPts val="3100"/>
              </a:lnSpc>
            </a:pPr>
            <a:r>
              <a:rPr lang="en-US" altLang="zh-CN" sz="2400" dirty="0" smtClean="0"/>
              <a:t>2 Q: What did Emily think life in Santa Fe would be like? </a:t>
            </a:r>
          </a:p>
          <a:p>
            <a:pPr>
              <a:lnSpc>
                <a:spcPts val="31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A  It is tedious.</a:t>
            </a:r>
          </a:p>
          <a:p>
            <a:pPr marL="266700" indent="-266700">
              <a:lnSpc>
                <a:spcPts val="3100"/>
              </a:lnSpc>
            </a:pPr>
            <a:r>
              <a:rPr lang="en-US" altLang="zh-CN" sz="2400" dirty="0" smtClean="0"/>
              <a:t>3 Q: What is unique in Santa Fe according to the man? </a:t>
            </a:r>
          </a:p>
          <a:p>
            <a:pPr marL="216000" indent="-457200">
              <a:lnSpc>
                <a:spcPts val="31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D  Its history.</a:t>
            </a:r>
          </a:p>
          <a:p>
            <a:pPr marL="216000" indent="-457200">
              <a:lnSpc>
                <a:spcPts val="3100"/>
              </a:lnSpc>
            </a:pPr>
            <a:r>
              <a:rPr lang="en-US" altLang="zh-CN" sz="2400" dirty="0" smtClean="0"/>
              <a:t>4 Q: What attracts artists around the world to Santa Fe? </a:t>
            </a:r>
          </a:p>
          <a:p>
            <a:pPr marL="266700" indent="-266700">
              <a:lnSpc>
                <a:spcPts val="3100"/>
              </a:lnSpc>
            </a:pPr>
            <a:r>
              <a:rPr lang="en-US" altLang="zh-CN" sz="2400" i="1" dirty="0" smtClean="0">
                <a:solidFill>
                  <a:srgbClr val="FF0000"/>
                </a:solidFill>
              </a:rPr>
              <a:t>         B  Its colorful scenery.</a:t>
            </a:r>
          </a:p>
          <a:p>
            <a:pPr marL="266700" indent="-266700"/>
            <a:endParaRPr lang="en-US" altLang="zh-CN" sz="2400" dirty="0" smtClean="0"/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pic>
        <p:nvPicPr>
          <p:cNvPr id="6" name="图片 5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Further practice in listening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203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Passage 1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928802"/>
            <a:ext cx="84296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2000" indent="-504000"/>
            <a:r>
              <a:rPr lang="en-US" altLang="zh-CN" sz="2400" dirty="0" smtClean="0"/>
              <a:t>1 Q</a:t>
            </a:r>
            <a:r>
              <a:rPr lang="en-US" altLang="zh-CN" sz="2400" dirty="0" smtClean="0"/>
              <a:t>: What </a:t>
            </a:r>
            <a:r>
              <a:rPr lang="en-US" altLang="zh-CN" sz="2400" dirty="0" smtClean="0"/>
              <a:t>shocked the speaker? </a:t>
            </a:r>
          </a:p>
          <a:p>
            <a:pPr marL="792000" indent="-504000"/>
            <a:r>
              <a:rPr lang="en-US" altLang="zh-CN" sz="2400" i="1" dirty="0" smtClean="0">
                <a:solidFill>
                  <a:srgbClr val="FF0000"/>
                </a:solidFill>
              </a:rPr>
              <a:t>     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B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That parents buy their young kids expensive electronic</a:t>
            </a:r>
          </a:p>
          <a:p>
            <a:pPr marL="792000" indent="-504000"/>
            <a:r>
              <a:rPr lang="en-US" altLang="zh-CN" sz="2400" i="1" dirty="0" smtClean="0">
                <a:solidFill>
                  <a:srgbClr val="FF0000"/>
                </a:solidFill>
              </a:rPr>
              <a:t>           products.</a:t>
            </a:r>
          </a:p>
          <a:p>
            <a:pPr marL="792000" indent="-504000"/>
            <a:r>
              <a:rPr lang="en-US" altLang="zh-CN" sz="2400" dirty="0" smtClean="0"/>
              <a:t>2 Q</a:t>
            </a:r>
            <a:r>
              <a:rPr lang="en-US" altLang="zh-CN" sz="2400" dirty="0" smtClean="0"/>
              <a:t>: What </a:t>
            </a:r>
            <a:r>
              <a:rPr lang="en-US" altLang="zh-CN" sz="2400" dirty="0" smtClean="0"/>
              <a:t>is appropriate for slightly older kids according to the speaker? </a:t>
            </a:r>
          </a:p>
          <a:p>
            <a:pPr marL="792000" indent="-504000"/>
            <a:r>
              <a:rPr lang="en-US" altLang="zh-CN" sz="2400" i="1" dirty="0" smtClean="0">
                <a:solidFill>
                  <a:srgbClr val="FF0000"/>
                </a:solidFill>
              </a:rPr>
              <a:t>     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D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Old-fashioned paper books.</a:t>
            </a:r>
          </a:p>
          <a:p>
            <a:pPr marL="792000" indent="-504000"/>
            <a:r>
              <a:rPr lang="en-US" altLang="zh-CN" sz="2400" dirty="0" smtClean="0"/>
              <a:t>3 Q</a:t>
            </a:r>
            <a:r>
              <a:rPr lang="en-US" altLang="zh-CN" sz="2400" dirty="0" smtClean="0"/>
              <a:t>: What </a:t>
            </a:r>
            <a:r>
              <a:rPr lang="en-US" altLang="zh-CN" sz="2400" dirty="0" smtClean="0"/>
              <a:t>is the best thing about iPads according to the couple? </a:t>
            </a:r>
          </a:p>
          <a:p>
            <a:pPr marL="792000" indent="-504000"/>
            <a:r>
              <a:rPr lang="en-US" altLang="zh-CN" sz="2400" i="1" dirty="0" smtClean="0">
                <a:solidFill>
                  <a:srgbClr val="FF0000"/>
                </a:solidFill>
              </a:rPr>
              <a:t>     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C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They keep children at different age levels occupied.</a:t>
            </a:r>
          </a:p>
          <a:p>
            <a:pPr marL="792000" indent="-504000"/>
            <a:r>
              <a:rPr lang="en-US" altLang="zh-CN" sz="2400" dirty="0" smtClean="0"/>
              <a:t>4 Q</a:t>
            </a:r>
            <a:r>
              <a:rPr lang="en-US" altLang="zh-CN" sz="2400" dirty="0" smtClean="0"/>
              <a:t>: What </a:t>
            </a:r>
            <a:r>
              <a:rPr lang="en-US" altLang="zh-CN" sz="2400" dirty="0" smtClean="0"/>
              <a:t>does the speaker think of buying iPads for kids after talking with the couple? </a:t>
            </a:r>
          </a:p>
          <a:p>
            <a:pPr marL="792000" indent="-504000"/>
            <a:r>
              <a:rPr lang="en-US" altLang="zh-CN" sz="2400" i="1" dirty="0" smtClean="0">
                <a:solidFill>
                  <a:srgbClr val="FF0000"/>
                </a:solidFill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D It is understandable.</a:t>
            </a:r>
          </a:p>
          <a:p>
            <a:pPr marL="180000" indent="-457200"/>
            <a:endParaRPr lang="en-US" altLang="zh-CN" sz="2400" i="1" dirty="0" smtClean="0">
              <a:solidFill>
                <a:srgbClr val="FF0000"/>
              </a:solidFill>
            </a:endParaRPr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pic>
        <p:nvPicPr>
          <p:cNvPr id="6" name="图片 5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Further practice in listening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4422"/>
            <a:ext cx="203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Passage 2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8662" y="2107253"/>
            <a:ext cx="70723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1)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join up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2)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reaction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3)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makes increasing sense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4)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sustainable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5)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aims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6)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monitored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7)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access to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8)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experimenting with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  9)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eye-catching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10)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commuting</a:t>
            </a:r>
            <a:endParaRPr lang="en-US" altLang="zh-CN" sz="2400" i="1" dirty="0" smtClean="0"/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  <a:p>
            <a:endParaRPr lang="en-US" altLang="zh-CN" sz="2400" i="1" dirty="0" smtClean="0">
              <a:solidFill>
                <a:srgbClr val="FF0000"/>
              </a:solidFill>
            </a:endParaRPr>
          </a:p>
        </p:txBody>
      </p:sp>
      <p:pic>
        <p:nvPicPr>
          <p:cNvPr id="6" name="图片 5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pic>
        <p:nvPicPr>
          <p:cNvPr id="7" name="图片 6" descr="B2U5_页面_32_图像_00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02" y="2214554"/>
            <a:ext cx="4045988" cy="3573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Wrapping up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1538" y="1214422"/>
            <a:ext cx="692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Use the following self-assessment checklist to check what you have learned in this unit.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85786" y="2143116"/>
          <a:ext cx="7286676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3473"/>
                <a:gridCol w="947268"/>
                <a:gridCol w="16759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Skills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Needs work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can talk about different aspects of city life.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can understand pros and cons while listening.</a:t>
                      </a:r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can make and respond to complaints.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can discuss the pros and cons of a city.</a:t>
                      </a:r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786446" y="2786058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43768" y="3643314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92904" y="3643314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43768" y="4429132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797666" y="4429132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6344" y="5286388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43768" y="5286388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143768" y="2786058"/>
            <a:ext cx="214314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Opening up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7620" y="40005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643306" y="2643182"/>
            <a:ext cx="5286412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16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There is no end to the vast array of entertainment, arts and culture experiences;</a:t>
            </a:r>
          </a:p>
          <a:p>
            <a:pPr marL="252000" indent="-216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Tokyo has excellent and reliable public transportation;</a:t>
            </a:r>
          </a:p>
          <a:p>
            <a:pPr marL="252000" indent="-21600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Tokyo is also one of the safest capitals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in the world.</a:t>
            </a:r>
          </a:p>
        </p:txBody>
      </p:sp>
      <p:pic>
        <p:nvPicPr>
          <p:cNvPr id="7" name="图片 6" descr="B2U5_页面_02_图像_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214554"/>
            <a:ext cx="3071834" cy="3786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158" y="128586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Look at the pictures. Work in pairs and discuss. Which city is the best city for living in your mind? Why?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4744" y="2143116"/>
            <a:ext cx="47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I think Tokyo is the best city for living.</a:t>
            </a:r>
          </a:p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2910" y="5643578"/>
            <a:ext cx="1071570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Tokyo(</a:t>
            </a:r>
            <a:r>
              <a:rPr lang="zh-CN" altLang="en-US" sz="1400" b="1" dirty="0" smtClean="0"/>
              <a:t>东京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pic>
        <p:nvPicPr>
          <p:cNvPr id="12" name="图片 11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10" grpId="0" uiExpan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Fun time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662" y="1357298"/>
            <a:ext cx="7215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Enjoy an video clip from </a:t>
            </a:r>
            <a:r>
              <a:rPr lang="en-US" altLang="zh-CN" sz="2400" i="1" dirty="0" smtClean="0">
                <a:latin typeface="Arial" pitchFamily="34" charset="0"/>
                <a:cs typeface="Arial" pitchFamily="34" charset="0"/>
              </a:rPr>
              <a:t>The Big Bang Theory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6" name="图片 15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  <p:pic>
        <p:nvPicPr>
          <p:cNvPr id="6" name="图片 5" descr="如何科学地规划一座城市？_cl[00_02_05][20150721-114738-0]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10" y="1928802"/>
            <a:ext cx="7351603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Opening up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7620" y="40005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 smtClean="0"/>
          </a:p>
        </p:txBody>
      </p:sp>
      <p:pic>
        <p:nvPicPr>
          <p:cNvPr id="9" name="图片 8" descr="B2U5_页面_02_图像_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214554"/>
            <a:ext cx="3000396" cy="38576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00430" y="2143116"/>
            <a:ext cx="542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I think Munich is the best city for living.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58" y="128586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Look at the pictures. Work in pairs and discuss. Which city is the best city for living in your mind? Why?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472" y="5715016"/>
            <a:ext cx="150019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Munich (</a:t>
            </a:r>
            <a:r>
              <a:rPr lang="zh-CN" altLang="en-US" sz="1400" b="1" dirty="0" smtClean="0">
                <a:latin typeface="+mn-ea"/>
              </a:rPr>
              <a:t>慕尼黑</a:t>
            </a:r>
            <a:r>
              <a:rPr lang="en-US" altLang="zh-CN" sz="1400" b="1" dirty="0" smtClean="0"/>
              <a:t>)</a:t>
            </a:r>
            <a:endParaRPr lang="zh-CN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28992" y="2643182"/>
            <a:ext cx="5214974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160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Munich is a green city thanks to its many parks;</a:t>
            </a:r>
          </a:p>
          <a:p>
            <a:pPr marL="252000" indent="-2160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Munich enjoys an excellent level of health;</a:t>
            </a:r>
          </a:p>
          <a:p>
            <a:pPr marL="252000" indent="-2160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Life in Munich is significantly cheaper;</a:t>
            </a:r>
          </a:p>
          <a:p>
            <a:pPr marL="252000" indent="-2160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Munich has an excellent and reliable public transportation system;</a:t>
            </a:r>
          </a:p>
          <a:p>
            <a:pPr marL="252000" indent="-216000">
              <a:lnSpc>
                <a:spcPts val="3100"/>
              </a:lnSpc>
              <a:buFont typeface="Arial" pitchFamily="34" charset="0"/>
              <a:buChar char="•"/>
            </a:pPr>
            <a:r>
              <a:rPr lang="en-US" altLang="zh-CN" sz="2400" i="1" dirty="0" smtClean="0">
                <a:solidFill>
                  <a:srgbClr val="FF0000"/>
                </a:solidFill>
              </a:rPr>
              <a:t>Munich is a prosperous big city with a cozy small-town atmosphere.</a:t>
            </a:r>
            <a:endParaRPr lang="zh-CN" altLang="en-US" sz="2400" i="1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12" name="图片 11" descr="87699.gif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0" y="3714752"/>
            <a:ext cx="9144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2910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Sharing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57554" y="3000372"/>
            <a:ext cx="2214578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Listening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072198" y="3000372"/>
            <a:ext cx="2214607" cy="1428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Viewing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87699.gif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9144000" cy="114298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/>
            <a:r>
              <a:rPr lang="en-US" altLang="zh-CN" sz="4800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Listening to the world</a:t>
            </a:r>
            <a:endParaRPr lang="zh-CN" altLang="en-US" sz="48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348" y="1214422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 smtClean="0">
                <a:ln>
                  <a:solidFill>
                    <a:schemeClr val="accent5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Sharing</a:t>
            </a:r>
            <a:endParaRPr lang="zh-CN" altLang="en-US" sz="3200" b="1" u="sng" dirty="0">
              <a:ln>
                <a:solidFill>
                  <a:schemeClr val="accent5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85786" y="2023394"/>
            <a:ext cx="7072362" cy="476912"/>
            <a:chOff x="857224" y="1500174"/>
            <a:chExt cx="7072362" cy="476912"/>
          </a:xfrm>
        </p:grpSpPr>
        <p:sp>
          <p:nvSpPr>
            <p:cNvPr id="29" name="矩形 2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4414" y="1515421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a podcast for its general idea.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42976" y="2571744"/>
            <a:ext cx="7072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</a:rPr>
              <a:t>The podcast is mainly about whether people enjoy city life, the good things about living in a city and the main problems in cities.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5786" y="3857628"/>
            <a:ext cx="7072362" cy="500066"/>
            <a:chOff x="857224" y="1500174"/>
            <a:chExt cx="7072362" cy="500066"/>
          </a:xfrm>
        </p:grpSpPr>
        <p:sp>
          <p:nvSpPr>
            <p:cNvPr id="9" name="矩形 8"/>
            <p:cNvSpPr/>
            <p:nvPr/>
          </p:nvSpPr>
          <p:spPr>
            <a:xfrm>
              <a:off x="857224" y="1500174"/>
              <a:ext cx="357174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4414" y="1538575"/>
              <a:ext cx="6715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Watch Part 1 and fill in the blanks.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14414" y="4357694"/>
            <a:ext cx="7072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1)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cities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2)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    mix of people</a:t>
            </a:r>
          </a:p>
          <a:p>
            <a:pPr marL="457200" indent="-457200"/>
            <a:r>
              <a:rPr lang="en-US" altLang="zh-CN" sz="2400" dirty="0" smtClean="0">
                <a:solidFill>
                  <a:srgbClr val="FF0000"/>
                </a:solidFill>
              </a:rPr>
              <a:t>3)  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peace and quiet</a:t>
            </a:r>
          </a:p>
        </p:txBody>
      </p:sp>
      <p:pic>
        <p:nvPicPr>
          <p:cNvPr id="12" name="图片 11" descr="87699.gif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6215082"/>
            <a:ext cx="466724" cy="466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</TotalTime>
  <Words>4140</Words>
  <PresentationFormat>全屏显示(4:3)</PresentationFormat>
  <Paragraphs>681</Paragraphs>
  <Slides>60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xieyun</cp:lastModifiedBy>
  <cp:revision>807</cp:revision>
  <dcterms:modified xsi:type="dcterms:W3CDTF">2015-09-28T03:17:41Z</dcterms:modified>
</cp:coreProperties>
</file>